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346" r:id="rId4"/>
    <p:sldId id="302" r:id="rId5"/>
    <p:sldId id="274" r:id="rId6"/>
    <p:sldId id="293" r:id="rId7"/>
    <p:sldId id="263" r:id="rId8"/>
    <p:sldId id="258" r:id="rId9"/>
    <p:sldId id="297" r:id="rId10"/>
    <p:sldId id="298" r:id="rId11"/>
    <p:sldId id="299" r:id="rId12"/>
    <p:sldId id="300" r:id="rId13"/>
    <p:sldId id="301" r:id="rId14"/>
    <p:sldId id="257" r:id="rId15"/>
    <p:sldId id="259" r:id="rId16"/>
    <p:sldId id="260" r:id="rId17"/>
    <p:sldId id="261" r:id="rId18"/>
    <p:sldId id="266" r:id="rId19"/>
    <p:sldId id="268" r:id="rId20"/>
    <p:sldId id="264" r:id="rId21"/>
    <p:sldId id="265" r:id="rId22"/>
    <p:sldId id="271" r:id="rId23"/>
    <p:sldId id="270" r:id="rId24"/>
    <p:sldId id="267" r:id="rId25"/>
    <p:sldId id="279" r:id="rId26"/>
    <p:sldId id="276" r:id="rId27"/>
    <p:sldId id="277" r:id="rId28"/>
    <p:sldId id="278" r:id="rId29"/>
    <p:sldId id="275" r:id="rId30"/>
    <p:sldId id="272" r:id="rId31"/>
    <p:sldId id="291" r:id="rId32"/>
    <p:sldId id="290" r:id="rId33"/>
    <p:sldId id="292" r:id="rId34"/>
    <p:sldId id="273" r:id="rId35"/>
    <p:sldId id="280" r:id="rId36"/>
    <p:sldId id="294" r:id="rId37"/>
    <p:sldId id="289" r:id="rId38"/>
    <p:sldId id="281" r:id="rId39"/>
    <p:sldId id="282" r:id="rId40"/>
    <p:sldId id="283" r:id="rId41"/>
    <p:sldId id="295" r:id="rId42"/>
    <p:sldId id="284" r:id="rId43"/>
    <p:sldId id="285" r:id="rId44"/>
    <p:sldId id="286" r:id="rId45"/>
    <p:sldId id="287" r:id="rId46"/>
    <p:sldId id="288" r:id="rId47"/>
    <p:sldId id="296" r:id="rId48"/>
    <p:sldId id="303" r:id="rId49"/>
    <p:sldId id="304" r:id="rId50"/>
    <p:sldId id="305" r:id="rId51"/>
    <p:sldId id="307" r:id="rId52"/>
    <p:sldId id="306" r:id="rId53"/>
    <p:sldId id="308" r:id="rId54"/>
    <p:sldId id="309" r:id="rId55"/>
    <p:sldId id="310" r:id="rId56"/>
    <p:sldId id="311" r:id="rId57"/>
    <p:sldId id="312" r:id="rId58"/>
    <p:sldId id="314" r:id="rId59"/>
    <p:sldId id="313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7" r:id="rId81"/>
    <p:sldId id="338" r:id="rId82"/>
    <p:sldId id="336" r:id="rId83"/>
    <p:sldId id="339" r:id="rId84"/>
    <p:sldId id="340" r:id="rId85"/>
    <p:sldId id="341" r:id="rId86"/>
    <p:sldId id="342" r:id="rId87"/>
    <p:sldId id="343" r:id="rId88"/>
    <p:sldId id="345" r:id="rId89"/>
    <p:sldId id="344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EA2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8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5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2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9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3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4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2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5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50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E0B-364A-4523-BA1B-E55638A75E54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08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file:///\\192.168.80.90" TargetMode="External"/><Relationship Id="rId2" Type="http://schemas.openxmlformats.org/officeDocument/2006/relationships/hyperlink" Target="file:///\\192.158.60.9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192.158.90.90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microsoft.com/office/2007/relationships/hdphoto" Target="../media/hdphoto7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5" Type="http://schemas.microsoft.com/office/2007/relationships/hdphoto" Target="../media/hdphoto6.wdp"/><Relationship Id="rId10" Type="http://schemas.openxmlformats.org/officeDocument/2006/relationships/image" Target="../media/image8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microsoft.com/office/2007/relationships/hdphoto" Target="../media/hdphoto9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R2R </a:t>
            </a:r>
            <a:r>
              <a:rPr lang="ko-KR" altLang="en-US" smtClean="0"/>
              <a:t>프로그램 개발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mtClean="0"/>
              <a:t>내</a:t>
            </a:r>
            <a:r>
              <a:rPr lang="en-US" altLang="ko-KR" smtClean="0"/>
              <a:t>/</a:t>
            </a:r>
            <a:r>
              <a:rPr lang="ko-KR" altLang="en-US" smtClean="0"/>
              <a:t>외층 검사 설비</a:t>
            </a:r>
            <a:endParaRPr lang="en-US" altLang="ko-KR" smtClean="0"/>
          </a:p>
          <a:p>
            <a:r>
              <a:rPr lang="en-US" altLang="ko-KR" smtClean="0"/>
              <a:t>2022 . 1 . 26</a:t>
            </a:r>
          </a:p>
          <a:p>
            <a:r>
              <a:rPr lang="ko-KR" altLang="en-US" smtClean="0"/>
              <a:t>신  용  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5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6586" y="4196535"/>
            <a:ext cx="26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■ 주요사양 및 개선 검토 내용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6" y="807851"/>
            <a:ext cx="2249630" cy="3170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45" y="616840"/>
            <a:ext cx="2603029" cy="3010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6514" y="3643994"/>
            <a:ext cx="153800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Laser Marking</a:t>
            </a:r>
            <a:endParaRPr lang="ko-KR" altLang="en-US" sz="12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784812" y="3643994"/>
            <a:ext cx="268174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Align Camera &amp; 2D </a:t>
            </a:r>
            <a:r>
              <a:rPr lang="ko-KR" altLang="en-US" sz="1200" b="1" u="sng" dirty="0" smtClean="0"/>
              <a:t>바코드 리더기 </a:t>
            </a:r>
            <a:endParaRPr lang="ko-KR" altLang="en-US" sz="1200" b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09" y="278311"/>
            <a:ext cx="2059709" cy="335003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82106"/>
              </p:ext>
            </p:extLst>
          </p:nvPr>
        </p:nvGraphicFramePr>
        <p:xfrm>
          <a:off x="770532" y="4487841"/>
          <a:ext cx="85648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4206479"/>
                <a:gridCol w="2326341"/>
              </a:tblGrid>
              <a:tr h="21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11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 </a:t>
                      </a:r>
                      <a:r>
                        <a:rPr lang="ko-KR" altLang="en-US" sz="1400" dirty="0" smtClean="0"/>
                        <a:t>바코드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Laser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Marking : 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MD-X2000(Keyence)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사급품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06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바코드 리더기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SR-1000W+CA-DSR3(Keyence)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초음파 세척기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USC_LQ0380DB(CTS)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AlignCamera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iRayple 640 x  480 (Mono)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 PC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Punching</a:t>
                      </a:r>
                      <a:r>
                        <a:rPr lang="ko-KR" altLang="en-US" sz="1400" smtClean="0"/>
                        <a:t>부 </a:t>
                      </a:r>
                      <a:r>
                        <a:rPr lang="en-US" altLang="ko-KR" sz="1400" smtClean="0"/>
                        <a:t>PC</a:t>
                      </a:r>
                      <a:r>
                        <a:rPr lang="ko-KR" altLang="en-US" sz="1400" smtClean="0"/>
                        <a:t>와 동일사양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9653333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RS-485</a:t>
            </a:r>
            <a:r>
              <a:rPr lang="ko-KR" altLang="en-US" dirty="0"/>
              <a:t>의 최대 통신거리</a:t>
            </a:r>
          </a:p>
        </p:txBody>
      </p:sp>
      <p:pic>
        <p:nvPicPr>
          <p:cNvPr id="6146" name="Picture 2" descr="https://blog.kakaocdn.net/dn/bqatIW/btropmGh7of/inRp00hT97YJtovzb63Cnk/img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045"/>
            <a:ext cx="4191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kakaocdn.net/dn/blzfWt/btrHZUxWVEj/kYAc3Z7tafnfMI1HekKpY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85" y="2359586"/>
            <a:ext cx="3323783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8200" y="5080477"/>
            <a:ext cx="410677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10Mbps 속도일 때 최대 통신거리는 약 40ft (12m)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1Mbps 속도일 때 최대 통신거리는 약 400ft (120m)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200kbps 속도일 때 최대 통신거리는 약 2000ft (600m)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100kbps 속도일 때 최대 통신거리는 약 4000ft (1200m)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759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316" y="2204035"/>
            <a:ext cx="4619476" cy="1742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2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MAX232 </a:t>
            </a:r>
            <a:r>
              <a:rPr lang="ko-KR" altLang="en-US" dirty="0" smtClean="0"/>
              <a:t>연결회로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60" y="2204035"/>
            <a:ext cx="4644740" cy="36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48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32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762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6</a:t>
            </a:r>
            <a:r>
              <a:rPr lang="en-US" altLang="ko-KR" dirty="0" err="1" smtClean="0"/>
              <a:t>Layer</a:t>
            </a:r>
            <a:r>
              <a:rPr lang="en-US" altLang="ko-KR" smtClean="0"/>
              <a:t> </a:t>
            </a:r>
            <a:r>
              <a:rPr lang="en-US" altLang="ko-KR" smtClean="0"/>
              <a:t>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9243" y="541065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+mn-ea"/>
              </a:rPr>
              <a:t>2D </a:t>
            </a:r>
            <a:r>
              <a:rPr lang="en-US" altLang="ko-KR" sz="2400" b="1" dirty="0" smtClean="0">
                <a:latin typeface="+mn-ea"/>
              </a:rPr>
              <a:t>Marking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43641"/>
              </p:ext>
            </p:extLst>
          </p:nvPr>
        </p:nvGraphicFramePr>
        <p:xfrm>
          <a:off x="1039245" y="1580091"/>
          <a:ext cx="9314393" cy="3497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4393"/>
                <a:gridCol w="1692000"/>
                <a:gridCol w="1692000"/>
                <a:gridCol w="1692000"/>
                <a:gridCol w="1692000"/>
                <a:gridCol w="1692000"/>
              </a:tblGrid>
              <a:tr h="2725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2Layer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smtClean="0"/>
                        <a:t>양산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2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6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Image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2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Size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245~255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380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346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18" y="2451245"/>
            <a:ext cx="1287889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47" y="2438405"/>
            <a:ext cx="1144800" cy="161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23" y="2451245"/>
            <a:ext cx="1144800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847555" y="2373345"/>
            <a:ext cx="1288816" cy="1796699"/>
            <a:chOff x="4450736" y="2015030"/>
            <a:chExt cx="1144800" cy="1795210"/>
          </a:xfrm>
        </p:grpSpPr>
        <p:pic>
          <p:nvPicPr>
            <p:cNvPr id="10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736" y="2098820"/>
              <a:ext cx="1144800" cy="1632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4450736" y="2015030"/>
              <a:ext cx="1144800" cy="837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50736" y="3718820"/>
              <a:ext cx="1144800" cy="914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159923" y="2394347"/>
            <a:ext cx="1288816" cy="1675110"/>
            <a:chOff x="6249144" y="2057400"/>
            <a:chExt cx="1144800" cy="1661420"/>
          </a:xfrm>
        </p:grpSpPr>
        <p:pic>
          <p:nvPicPr>
            <p:cNvPr id="14" name="Picture 6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144" y="2098820"/>
              <a:ext cx="1144800" cy="16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6249144" y="2057400"/>
              <a:ext cx="1144800" cy="490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5843" y="5653633"/>
            <a:ext cx="1943513" cy="836220"/>
            <a:chOff x="4160912" y="2564904"/>
            <a:chExt cx="2645190" cy="129614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912" y="2564904"/>
              <a:ext cx="2645190" cy="1296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화살표 연결선 17"/>
            <p:cNvCxnSpPr/>
            <p:nvPr/>
          </p:nvCxnSpPr>
          <p:spPr>
            <a:xfrm>
              <a:off x="4448944" y="3645024"/>
              <a:ext cx="208823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448944" y="2821240"/>
              <a:ext cx="0" cy="82378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20185" y="3048466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5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97479" y="3325120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10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33058" y="1117129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Size </a:t>
            </a:r>
            <a:r>
              <a:rPr lang="ko-KR" altLang="en-US" sz="1600" b="1" dirty="0" smtClean="0"/>
              <a:t>비교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33058" y="514957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</a:t>
            </a:r>
            <a:r>
              <a:rPr lang="en-US" altLang="ko-KR" sz="1600" b="1" dirty="0" smtClean="0"/>
              <a:t>Barcode </a:t>
            </a:r>
            <a:r>
              <a:rPr lang="ko-KR" altLang="en-US" sz="1600" b="1" dirty="0" smtClean="0"/>
              <a:t>규격</a:t>
            </a:r>
            <a:endParaRPr lang="ko-KR" altLang="en-US" sz="1600" b="1" dirty="0"/>
          </a:p>
        </p:txBody>
      </p:sp>
      <p:sp>
        <p:nvSpPr>
          <p:cNvPr id="24" name="직사각형 23"/>
          <p:cNvSpPr/>
          <p:nvPr/>
        </p:nvSpPr>
        <p:spPr>
          <a:xfrm>
            <a:off x="4709517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570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7258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4136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587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587" y="3975152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3939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6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975347" y="244762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75347" y="406945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06022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0677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69086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56749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355938" y="4134319"/>
            <a:ext cx="1456584" cy="134504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56751" y="5404327"/>
            <a:ext cx="211514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latin typeface="+mn-ea"/>
              </a:rPr>
              <a:t>적층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 후 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Trimming Line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366"/>
              </p:ext>
            </p:extLst>
          </p:nvPr>
        </p:nvGraphicFramePr>
        <p:xfrm>
          <a:off x="3301886" y="5820192"/>
          <a:ext cx="4267200" cy="83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6446"/>
                <a:gridCol w="1116918"/>
                <a:gridCol w="1116918"/>
                <a:gridCol w="1116918"/>
              </a:tblGrid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2Layer </a:t>
                      </a:r>
                      <a:r>
                        <a:rPr lang="ko-KR" sz="1000">
                          <a:effectLst/>
                        </a:rPr>
                        <a:t>양산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내층</a:t>
                      </a:r>
                      <a:r>
                        <a:rPr lang="en-US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외층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폭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340~380mm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두께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90~240um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40~50um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50~100um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Line/Space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25/30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7770588" y="6043491"/>
            <a:ext cx="3941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□</a:t>
            </a:r>
            <a:r>
              <a:rPr lang="en-US" altLang="ko-KR" sz="1200" b="1" dirty="0">
                <a:latin typeface="+mj-ea"/>
                <a:ea typeface="+mj-ea"/>
                <a:cs typeface="굴림" panose="020B0600000101010101" pitchFamily="50" charset="-127"/>
              </a:rPr>
              <a:t> Barcode </a:t>
            </a: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관련 참조사항</a:t>
            </a:r>
            <a:endParaRPr lang="ko-KR" altLang="ko-KR" sz="1200" dirty="0">
              <a:latin typeface="+mj-ea"/>
              <a:ea typeface="+mj-ea"/>
              <a:cs typeface="굴림" panose="020B0600000101010101" pitchFamily="50" charset="-127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 smtClean="0">
                <a:latin typeface="+mj-ea"/>
                <a:ea typeface="+mj-ea"/>
                <a:cs typeface="굴림" panose="020B0600000101010101" pitchFamily="50" charset="-127"/>
              </a:rPr>
              <a:t> * 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340mm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폭 내에 바코드 위치</a:t>
            </a:r>
          </a:p>
          <a:p>
            <a:pPr>
              <a:spcAft>
                <a:spcPts val="0"/>
              </a:spcAft>
            </a:pP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 * 340mm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는 고정이며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, 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외곽에 </a:t>
            </a:r>
            <a:r>
              <a:rPr lang="ko-KR" altLang="ko-KR" sz="1200" dirty="0" err="1">
                <a:latin typeface="+mj-ea"/>
                <a:ea typeface="+mj-ea"/>
                <a:cs typeface="굴림" panose="020B0600000101010101" pitchFamily="50" charset="-127"/>
              </a:rPr>
              <a:t>적층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 dummy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구간 있음</a:t>
            </a:r>
            <a:endParaRPr lang="ko-KR" altLang="ko-KR" sz="1200" dirty="0">
              <a:effectLst/>
              <a:latin typeface="+mj-ea"/>
              <a:ea typeface="+mj-ea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60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294" y="764704"/>
            <a:ext cx="5190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2D </a:t>
            </a:r>
            <a:r>
              <a:rPr lang="ko-KR" altLang="en-US" sz="1600" b="1" dirty="0" smtClean="0"/>
              <a:t>각인 위치 </a:t>
            </a:r>
            <a:r>
              <a:rPr lang="en-US" altLang="ko-KR" sz="1600" b="1" dirty="0" smtClean="0"/>
              <a:t>– 4Layer </a:t>
            </a:r>
            <a:endParaRPr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21" y="1342015"/>
            <a:ext cx="4347869" cy="512253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1184321" y="1450711"/>
            <a:ext cx="0" cy="50398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4"/>
          <p:cNvSpPr txBox="1"/>
          <p:nvPr/>
        </p:nvSpPr>
        <p:spPr>
          <a:xfrm flipH="1">
            <a:off x="962122" y="3823608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340mm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42612" y="1455129"/>
            <a:ext cx="4551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187484" y="1332774"/>
            <a:ext cx="0" cy="119229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59388" y="6332694"/>
            <a:ext cx="3656340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123023" y="6316068"/>
            <a:ext cx="0" cy="11964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4"/>
          <p:cNvSpPr txBox="1"/>
          <p:nvPr/>
        </p:nvSpPr>
        <p:spPr>
          <a:xfrm flipH="1">
            <a:off x="2835817" y="6248373"/>
            <a:ext cx="724868" cy="185894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latin typeface="+mj-ea"/>
                <a:ea typeface="+mj-ea"/>
              </a:rPr>
              <a:t>207.5mm</a:t>
            </a:r>
            <a:endParaRPr lang="ko-KR" altLang="en-US" sz="1050" b="1">
              <a:latin typeface="+mj-ea"/>
              <a:ea typeface="+mj-ea"/>
            </a:endParaRPr>
          </a:p>
        </p:txBody>
      </p:sp>
      <p:sp>
        <p:nvSpPr>
          <p:cNvPr id="13" name="TextBox 35"/>
          <p:cNvSpPr txBox="1"/>
          <p:nvPr/>
        </p:nvSpPr>
        <p:spPr>
          <a:xfrm flipH="1">
            <a:off x="4723343" y="6484102"/>
            <a:ext cx="604449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903362" y="6426660"/>
            <a:ext cx="206442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77893" y="6471203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/>
          <p:nvPr/>
        </p:nvSpPr>
        <p:spPr>
          <a:xfrm flipH="1">
            <a:off x="5184799" y="6236180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5379" y="1323861"/>
            <a:ext cx="0" cy="51411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368" y="1327589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8"/>
          <p:cNvSpPr txBox="1"/>
          <p:nvPr/>
        </p:nvSpPr>
        <p:spPr>
          <a:xfrm flipH="1">
            <a:off x="1356114" y="1304452"/>
            <a:ext cx="590026" cy="182790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0" name="TextBox 24"/>
          <p:cNvSpPr txBox="1"/>
          <p:nvPr/>
        </p:nvSpPr>
        <p:spPr>
          <a:xfrm flipH="1">
            <a:off x="250689" y="3645024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 smtClean="0">
                <a:latin typeface="+mj-ea"/>
                <a:ea typeface="+mj-ea"/>
              </a:rPr>
              <a:t>346mm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06409" y="5919150"/>
            <a:ext cx="1606790" cy="89422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69647" t="80905"/>
          <a:stretch/>
        </p:blipFill>
        <p:spPr>
          <a:xfrm>
            <a:off x="6249144" y="4365104"/>
            <a:ext cx="2833072" cy="209987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8049344" y="6200202"/>
            <a:ext cx="0" cy="19269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5"/>
          <p:cNvSpPr txBox="1"/>
          <p:nvPr/>
        </p:nvSpPr>
        <p:spPr>
          <a:xfrm flipH="1">
            <a:off x="7537242" y="6484102"/>
            <a:ext cx="586672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7584017" y="6426660"/>
            <a:ext cx="472465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3"/>
          <p:cNvSpPr txBox="1"/>
          <p:nvPr/>
        </p:nvSpPr>
        <p:spPr>
          <a:xfrm flipH="1">
            <a:off x="8115395" y="6207637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7" name="꺾인 연결선 26"/>
          <p:cNvCxnSpPr>
            <a:stCxn id="21" idx="0"/>
            <a:endCxn id="22" idx="1"/>
          </p:cNvCxnSpPr>
          <p:nvPr/>
        </p:nvCxnSpPr>
        <p:spPr>
          <a:xfrm rot="5400000" flipH="1" flipV="1">
            <a:off x="5427420" y="5097426"/>
            <a:ext cx="504108" cy="1139340"/>
          </a:xfrm>
          <a:prstGeom prst="bentConnector2">
            <a:avLst/>
          </a:prstGeom>
          <a:noFill/>
          <a:ln>
            <a:solidFill>
              <a:srgbClr val="0000FF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6584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35" y="1039906"/>
            <a:ext cx="5832379" cy="5468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648" y="153219"/>
            <a:ext cx="3591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j-ea"/>
                <a:ea typeface="+mj-ea"/>
              </a:rPr>
              <a:t>사급품 </a:t>
            </a:r>
            <a:r>
              <a:rPr lang="ko-KR" altLang="en-US" b="1" dirty="0" smtClean="0">
                <a:latin typeface="+mj-ea"/>
                <a:ea typeface="+mj-ea"/>
              </a:rPr>
              <a:t>사양 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434" y="522551"/>
            <a:ext cx="344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2D </a:t>
            </a:r>
            <a:r>
              <a:rPr lang="ko-KR" altLang="en-US" sz="1600" b="1" dirty="0" smtClean="0"/>
              <a:t>바코드 </a:t>
            </a:r>
            <a:r>
              <a:rPr lang="en-US" altLang="ko-KR" sz="1600" b="1" dirty="0" smtClean="0"/>
              <a:t>Laser Marking</a:t>
            </a:r>
            <a:r>
              <a:rPr lang="ko-KR" altLang="en-US" sz="1600" b="1" dirty="0" smtClean="0"/>
              <a:t>기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34" y="1111447"/>
            <a:ext cx="3850584" cy="270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593" y="3891273"/>
            <a:ext cx="3059913" cy="23376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39395" y="1928812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39074" y="2117139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28540" y="1509713"/>
            <a:ext cx="895673" cy="4505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9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동작 분류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수동 운전</a:t>
            </a:r>
            <a:endParaRPr lang="en-US" altLang="ko-KR" smtClean="0"/>
          </a:p>
          <a:p>
            <a:r>
              <a:rPr lang="ko-KR" altLang="en-US" smtClean="0"/>
              <a:t>자동 운전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운전 준비</a:t>
            </a:r>
            <a:endParaRPr lang="en-US" altLang="ko-KR" smtClean="0">
              <a:solidFill>
                <a:srgbClr val="00B0F0"/>
              </a:solidFill>
            </a:endParaRPr>
          </a:p>
          <a:p>
            <a:pPr lvl="1"/>
            <a:r>
              <a:rPr lang="ko-KR" altLang="en-US" smtClean="0"/>
              <a:t>초기 운전</a:t>
            </a:r>
            <a:endParaRPr lang="en-US" altLang="ko-KR" smtClean="0"/>
          </a:p>
          <a:p>
            <a:pPr lvl="1"/>
            <a:r>
              <a:rPr lang="ko-KR" altLang="en-US" smtClean="0"/>
              <a:t>일시 정지</a:t>
            </a:r>
            <a:endParaRPr lang="en-US" altLang="ko-KR" smtClean="0"/>
          </a:p>
          <a:p>
            <a:pPr lvl="1"/>
            <a:r>
              <a:rPr lang="ko-KR" altLang="en-US" smtClean="0"/>
              <a:t>이어 가기</a:t>
            </a:r>
            <a:endParaRPr lang="en-US" altLang="ko-KR" smtClean="0"/>
          </a:p>
          <a:p>
            <a:pPr lvl="1"/>
            <a:r>
              <a:rPr lang="ko-KR" altLang="en-US" smtClean="0"/>
              <a:t>로트 분리</a:t>
            </a:r>
            <a:endParaRPr lang="en-US" altLang="ko-KR" smtClean="0"/>
          </a:p>
          <a:p>
            <a:pPr lvl="1"/>
            <a:r>
              <a:rPr lang="ko-KR" altLang="en-US" smtClean="0"/>
              <a:t>잔량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9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작업시작 시나리오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1. 2D </a:t>
            </a:r>
            <a:r>
              <a:rPr lang="ko-KR" altLang="en-US" smtClean="0"/>
              <a:t>각인기의 각인 위치에 제품의 각인 위치를 일치시킴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각인기의 </a:t>
            </a:r>
            <a:r>
              <a:rPr lang="en-US" altLang="ko-KR" smtClean="0"/>
              <a:t>BlockGuide</a:t>
            </a:r>
            <a:r>
              <a:rPr lang="ko-KR" altLang="en-US" smtClean="0"/>
              <a:t>로 각인위치 파악</a:t>
            </a:r>
            <a:endParaRPr lang="en-US" altLang="ko-KR"/>
          </a:p>
          <a:p>
            <a:r>
              <a:rPr lang="en-US" altLang="ko-KR" smtClean="0"/>
              <a:t>2. Align </a:t>
            </a:r>
            <a:r>
              <a:rPr lang="ko-KR" altLang="en-US" smtClean="0"/>
              <a:t>카메라로 핀위치를 설정</a:t>
            </a:r>
            <a:endParaRPr lang="en-US" altLang="ko-KR" smtClean="0"/>
          </a:p>
          <a:p>
            <a:pPr lvl="1"/>
            <a:r>
              <a:rPr lang="ko-KR" altLang="en-US" smtClean="0"/>
              <a:t>다음번 </a:t>
            </a:r>
            <a:r>
              <a:rPr lang="en-US" altLang="ko-KR" smtClean="0"/>
              <a:t>Feeding</a:t>
            </a:r>
            <a:r>
              <a:rPr lang="ko-KR" altLang="en-US" smtClean="0"/>
              <a:t>에서는 핀위치의 틀어짐량이 </a:t>
            </a:r>
            <a:r>
              <a:rPr lang="en-US" altLang="ko-KR" smtClean="0"/>
              <a:t>2D</a:t>
            </a:r>
            <a:r>
              <a:rPr lang="ko-KR" altLang="en-US" smtClean="0"/>
              <a:t>각인기 </a:t>
            </a:r>
            <a:r>
              <a:rPr lang="en-US" altLang="ko-KR" smtClean="0"/>
              <a:t>Offset</a:t>
            </a:r>
            <a:r>
              <a:rPr lang="ko-KR" altLang="en-US" smtClean="0"/>
              <a:t>량 적용</a:t>
            </a:r>
            <a:endParaRPr lang="en-US" altLang="ko-KR"/>
          </a:p>
          <a:p>
            <a:pPr lvl="1"/>
            <a:r>
              <a:rPr lang="ko-KR" altLang="en-US" smtClean="0"/>
              <a:t>진행방향의 오차는 다음번에 보정하여 </a:t>
            </a:r>
            <a:r>
              <a:rPr lang="en-US" altLang="ko-KR" smtClean="0"/>
              <a:t>Feeding.</a:t>
            </a:r>
          </a:p>
          <a:p>
            <a:r>
              <a:rPr lang="en-US" altLang="ko-KR" smtClean="0"/>
              <a:t>3. </a:t>
            </a:r>
            <a:r>
              <a:rPr lang="ko-KR" altLang="en-US" smtClean="0"/>
              <a:t>작업자 작업정보 입력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</a:p>
          <a:p>
            <a:r>
              <a:rPr lang="en-US" altLang="ko-KR" smtClean="0"/>
              <a:t>4. </a:t>
            </a:r>
            <a:r>
              <a:rPr lang="en-US" altLang="ko-KR" smtClean="0">
                <a:solidFill>
                  <a:srgbClr val="FF0000"/>
                </a:solidFill>
              </a:rPr>
              <a:t>Reset</a:t>
            </a:r>
            <a:r>
              <a:rPr lang="en-US" altLang="ko-KR" smtClean="0"/>
              <a:t> </a:t>
            </a:r>
            <a:r>
              <a:rPr lang="ko-KR" altLang="en-US" smtClean="0"/>
              <a:t>버튼</a:t>
            </a:r>
            <a:endParaRPr lang="en-US" altLang="ko-KR" smtClean="0"/>
          </a:p>
          <a:p>
            <a:pPr lvl="1"/>
            <a:r>
              <a:rPr lang="ko-KR" altLang="en-US" smtClean="0"/>
              <a:t>릴맵 초기화</a:t>
            </a:r>
            <a:r>
              <a:rPr lang="en-US" altLang="ko-KR"/>
              <a:t> </a:t>
            </a:r>
            <a:r>
              <a:rPr lang="en-US" altLang="ko-KR" smtClean="0"/>
              <a:t>/ </a:t>
            </a:r>
            <a:r>
              <a:rPr lang="ko-KR" altLang="en-US" smtClean="0"/>
              <a:t>시리얼 번호 </a:t>
            </a:r>
            <a:r>
              <a:rPr lang="en-US" altLang="ko-KR" smtClean="0"/>
              <a:t>1</a:t>
            </a:r>
            <a:r>
              <a:rPr lang="ko-KR" altLang="en-US" smtClean="0"/>
              <a:t>부터 시작</a:t>
            </a:r>
            <a:endParaRPr lang="en-US" altLang="ko-KR" smtClean="0"/>
          </a:p>
          <a:p>
            <a:r>
              <a:rPr lang="en-US" altLang="ko-KR" smtClean="0"/>
              <a:t>5. </a:t>
            </a:r>
            <a:r>
              <a:rPr lang="ko-KR" altLang="en-US" smtClean="0">
                <a:solidFill>
                  <a:srgbClr val="00B0F0"/>
                </a:solidFill>
              </a:rPr>
              <a:t>운전준비</a:t>
            </a:r>
            <a:r>
              <a:rPr lang="ko-KR" altLang="en-US" smtClean="0"/>
              <a:t> 버튼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먼저 마킹부 덴서버퍼 </a:t>
            </a:r>
            <a:r>
              <a:rPr lang="en-US" altLang="ko-KR" smtClean="0">
                <a:solidFill>
                  <a:srgbClr val="00B0F0"/>
                </a:solidFill>
              </a:rPr>
              <a:t>Homming </a:t>
            </a:r>
            <a:r>
              <a:rPr lang="ko-KR" altLang="en-US" smtClean="0">
                <a:solidFill>
                  <a:srgbClr val="00B0F0"/>
                </a:solidFill>
              </a:rPr>
              <a:t>후</a:t>
            </a:r>
            <a:r>
              <a:rPr lang="en-US" altLang="ko-KR" smtClean="0">
                <a:solidFill>
                  <a:srgbClr val="00B0F0"/>
                </a:solidFill>
              </a:rPr>
              <a:t>,</a:t>
            </a:r>
            <a:r>
              <a:rPr lang="ko-KR" altLang="en-US" smtClean="0">
                <a:solidFill>
                  <a:srgbClr val="00B0F0"/>
                </a:solidFill>
              </a:rPr>
              <a:t> </a:t>
            </a:r>
            <a:r>
              <a:rPr lang="en-US" altLang="ko-KR" smtClean="0">
                <a:solidFill>
                  <a:srgbClr val="00B0F0"/>
                </a:solidFill>
              </a:rPr>
              <a:t>2D </a:t>
            </a:r>
            <a:r>
              <a:rPr lang="ko-KR" altLang="en-US" smtClean="0">
                <a:solidFill>
                  <a:srgbClr val="00B0F0"/>
                </a:solidFill>
              </a:rPr>
              <a:t>각인기쪽 덴서버퍼 </a:t>
            </a:r>
            <a:r>
              <a:rPr lang="en-US" altLang="ko-KR" smtClean="0">
                <a:solidFill>
                  <a:srgbClr val="00B0F0"/>
                </a:solidFill>
              </a:rPr>
              <a:t>Homming.</a:t>
            </a:r>
          </a:p>
        </p:txBody>
      </p:sp>
    </p:spTree>
    <p:extLst>
      <p:ext uri="{BB962C8B-B14F-4D97-AF65-F5344CB8AC3E}">
        <p14:creationId xmlns:p14="http://schemas.microsoft.com/office/powerpoint/2010/main" val="48660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시작 버튼 </a:t>
            </a:r>
            <a:r>
              <a:rPr lang="en-US" altLang="ko-KR" smtClean="0"/>
              <a:t>(#1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7. 2D </a:t>
            </a:r>
            <a:r>
              <a:rPr lang="ko-KR" altLang="en-US" smtClean="0"/>
              <a:t>각인기 </a:t>
            </a:r>
            <a:r>
              <a:rPr lang="en-US" altLang="ko-KR" smtClean="0"/>
              <a:t>1</a:t>
            </a:r>
            <a:r>
              <a:rPr lang="ko-KR" altLang="en-US" smtClean="0"/>
              <a:t>번 시리얼 마킹</a:t>
            </a:r>
            <a:endParaRPr lang="en-US" altLang="ko-KR" smtClean="0"/>
          </a:p>
          <a:p>
            <a:r>
              <a:rPr lang="en-US" altLang="ko-KR" smtClean="0"/>
              <a:t>8. 2D </a:t>
            </a:r>
            <a:r>
              <a:rPr lang="ko-KR" altLang="en-US" smtClean="0"/>
              <a:t>각인 확인 위치 이송</a:t>
            </a:r>
            <a:endParaRPr lang="en-US" altLang="ko-KR" smtClean="0"/>
          </a:p>
          <a:p>
            <a:r>
              <a:rPr lang="en-US" altLang="ko-KR" smtClean="0"/>
              <a:t>9. </a:t>
            </a:r>
            <a:r>
              <a:rPr lang="ko-KR" altLang="en-US" smtClean="0"/>
              <a:t>전체 연동으로 </a:t>
            </a:r>
            <a:r>
              <a:rPr lang="en-US" altLang="ko-KR" smtClean="0"/>
              <a:t>1Shot Feeding</a:t>
            </a:r>
          </a:p>
          <a:p>
            <a:r>
              <a:rPr lang="en-US" altLang="ko-KR" smtClean="0"/>
              <a:t>10. 2D </a:t>
            </a:r>
            <a:r>
              <a:rPr lang="ko-KR" altLang="en-US" smtClean="0"/>
              <a:t>각인부에서 </a:t>
            </a:r>
            <a:r>
              <a:rPr lang="en-US" altLang="ko-KR" smtClean="0"/>
              <a:t>AOI</a:t>
            </a:r>
            <a:r>
              <a:rPr lang="ko-KR" altLang="en-US" smtClean="0"/>
              <a:t>상면부까지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pPr lvl="1"/>
            <a:r>
              <a:rPr lang="en-US" altLang="ko-KR" smtClean="0"/>
              <a:t>2D </a:t>
            </a:r>
            <a:r>
              <a:rPr lang="ko-KR" altLang="en-US" smtClean="0"/>
              <a:t>각인기는 버퍼에 최대투입 </a:t>
            </a:r>
            <a:r>
              <a:rPr lang="en-US" altLang="ko-KR" smtClean="0"/>
              <a:t>Shot</a:t>
            </a:r>
            <a:r>
              <a:rPr lang="ko-KR" altLang="en-US" smtClean="0"/>
              <a:t>수까지 투입</a:t>
            </a:r>
            <a:endParaRPr lang="en-US" altLang="ko-KR" smtClean="0"/>
          </a:p>
          <a:p>
            <a:pPr lvl="1"/>
            <a:r>
              <a:rPr lang="ko-KR" altLang="en-US" smtClean="0"/>
              <a:t>이후로는 </a:t>
            </a:r>
            <a:r>
              <a:rPr lang="en-US" altLang="ko-KR" smtClean="0"/>
              <a:t>2D </a:t>
            </a:r>
            <a:r>
              <a:rPr lang="ko-KR" altLang="en-US" smtClean="0"/>
              <a:t>각인기의 버퍼에서 </a:t>
            </a:r>
            <a:r>
              <a:rPr lang="en-US" altLang="ko-KR" smtClean="0"/>
              <a:t>Shot</a:t>
            </a:r>
            <a:r>
              <a:rPr lang="ko-KR" altLang="en-US" smtClean="0"/>
              <a:t>수가 빠지면 계속 투입함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11. AOI</a:t>
            </a:r>
            <a:r>
              <a:rPr lang="ko-KR" altLang="en-US" smtClean="0"/>
              <a:t>상면부에서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  <a:p>
            <a:r>
              <a:rPr lang="en-US" altLang="ko-KR" smtClean="0"/>
              <a:t>12. </a:t>
            </a:r>
            <a:r>
              <a:rPr lang="ko-KR" altLang="en-US" smtClean="0"/>
              <a:t>시작 버튼 </a:t>
            </a:r>
            <a:r>
              <a:rPr lang="en-US" altLang="ko-KR" smtClean="0"/>
              <a:t>(#2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13. AOI</a:t>
            </a:r>
            <a:r>
              <a:rPr lang="ko-KR" altLang="en-US" smtClean="0"/>
              <a:t>상면부에서 </a:t>
            </a:r>
            <a:r>
              <a:rPr lang="en-US" altLang="ko-KR" smtClean="0"/>
              <a:t>AOI</a:t>
            </a:r>
            <a:r>
              <a:rPr lang="ko-KR" altLang="en-US" smtClean="0"/>
              <a:t>하면부까지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r>
              <a:rPr lang="en-US" altLang="ko-KR" smtClean="0"/>
              <a:t>14. AOI</a:t>
            </a:r>
            <a:r>
              <a:rPr lang="ko-KR" altLang="en-US" smtClean="0"/>
              <a:t>하면부에서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 smtClean="0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841107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/>
          </a:bodyPr>
          <a:lstStyle/>
          <a:p>
            <a:r>
              <a:rPr lang="en-US" altLang="ko-KR" smtClean="0"/>
              <a:t>15. </a:t>
            </a:r>
            <a:r>
              <a:rPr lang="ko-KR" altLang="en-US" smtClean="0"/>
              <a:t>시작 버튼 </a:t>
            </a:r>
            <a:r>
              <a:rPr lang="en-US" altLang="ko-KR" smtClean="0"/>
              <a:t>(#3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16. AOI</a:t>
            </a:r>
            <a:r>
              <a:rPr lang="ko-KR" altLang="en-US" smtClean="0"/>
              <a:t>하면부에서 펀칭부까지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400" smtClean="0"/>
              <a:t>(</a:t>
            </a:r>
            <a:r>
              <a:rPr lang="en-US" altLang="ko-KR" sz="2400" smtClean="0">
                <a:solidFill>
                  <a:srgbClr val="FF0000"/>
                </a:solidFill>
              </a:rPr>
              <a:t>Shot</a:t>
            </a:r>
            <a:r>
              <a:rPr lang="ko-KR" altLang="en-US" sz="2400" smtClean="0">
                <a:solidFill>
                  <a:srgbClr val="FF0000"/>
                </a:solidFill>
              </a:rPr>
              <a:t>수 입력</a:t>
            </a:r>
            <a:r>
              <a:rPr lang="en-US" altLang="ko-KR" sz="2400" smtClean="0"/>
              <a:t>)</a:t>
            </a:r>
          </a:p>
          <a:p>
            <a:r>
              <a:rPr lang="en-US" altLang="ko-KR" smtClean="0"/>
              <a:t>17. </a:t>
            </a:r>
            <a:r>
              <a:rPr lang="ko-KR" altLang="en-US" smtClean="0"/>
              <a:t>펀칭부에서 핀위치 설정</a:t>
            </a:r>
            <a:r>
              <a:rPr lang="en-US" altLang="ko-KR" smtClean="0"/>
              <a:t>(2Shot)</a:t>
            </a:r>
          </a:p>
          <a:p>
            <a:pPr lvl="1"/>
            <a:r>
              <a:rPr lang="ko-KR" altLang="en-US" smtClean="0"/>
              <a:t>작업자 작업정보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  <a:r>
              <a:rPr lang="ko-KR" altLang="en-US" smtClean="0"/>
              <a:t>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획득</a:t>
            </a:r>
            <a:endParaRPr lang="en-US" altLang="ko-KR"/>
          </a:p>
          <a:p>
            <a:r>
              <a:rPr lang="en-US" altLang="ko-KR" smtClean="0"/>
              <a:t>18. </a:t>
            </a:r>
            <a:r>
              <a:rPr lang="ko-KR" altLang="en-US" smtClean="0"/>
              <a:t>시작 버튼</a:t>
            </a:r>
            <a:endParaRPr lang="en-US" altLang="ko-KR" smtClean="0"/>
          </a:p>
          <a:p>
            <a:r>
              <a:rPr lang="en-US" altLang="ko-KR" smtClean="0"/>
              <a:t>19. </a:t>
            </a:r>
            <a:r>
              <a:rPr lang="ko-KR" altLang="en-US" smtClean="0"/>
              <a:t>자동운전 진행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780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95430" y="3634208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17479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가변위치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70717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070818" y="6127826"/>
            <a:ext cx="4929460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진행방향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89136" y="3587058"/>
            <a:ext cx="187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1. </a:t>
            </a:r>
            <a:r>
              <a:rPr lang="ko-KR" altLang="en-US" smtClean="0">
                <a:solidFill>
                  <a:srgbClr val="00B050"/>
                </a:solidFill>
              </a:rPr>
              <a:t>각인위치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17478" y="3629189"/>
            <a:ext cx="177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2. </a:t>
            </a:r>
            <a:r>
              <a:rPr lang="ko-KR" altLang="en-US" smtClean="0">
                <a:solidFill>
                  <a:srgbClr val="00B050"/>
                </a:solidFill>
              </a:rPr>
              <a:t>원점위치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5272" y="3587058"/>
            <a:ext cx="19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3. </a:t>
            </a:r>
            <a:r>
              <a:rPr lang="ko-KR" altLang="en-US" smtClean="0">
                <a:solidFill>
                  <a:srgbClr val="00B050"/>
                </a:solidFill>
              </a:rPr>
              <a:t>각인상태 확인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292419" y="6097594"/>
            <a:ext cx="4929460" cy="33485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72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테스트 순서</a:t>
            </a:r>
            <a:endParaRPr lang="ko-KR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8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프로그램 개발 일정 </a:t>
            </a:r>
            <a:r>
              <a:rPr lang="en-US" altLang="ko-KR" smtClean="0"/>
              <a:t>(RTR 2</a:t>
            </a:r>
            <a:r>
              <a:rPr lang="ko-KR" altLang="en-US" smtClean="0"/>
              <a:t>차</a:t>
            </a:r>
            <a:r>
              <a:rPr lang="en-US" altLang="ko-KR" smtClean="0"/>
              <a:t>)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008871"/>
              </p:ext>
            </p:extLst>
          </p:nvPr>
        </p:nvGraphicFramePr>
        <p:xfrm>
          <a:off x="838200" y="1825625"/>
          <a:ext cx="10334626" cy="366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15"/>
                <a:gridCol w="1866673"/>
                <a:gridCol w="1073855"/>
                <a:gridCol w="767257"/>
                <a:gridCol w="973521"/>
                <a:gridCol w="903889"/>
                <a:gridCol w="893380"/>
                <a:gridCol w="872358"/>
                <a:gridCol w="924911"/>
                <a:gridCol w="851667"/>
              </a:tblGrid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제어파트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업무내용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담당자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진행율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7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8</a:t>
                      </a:r>
                      <a:r>
                        <a:rPr lang="ko-KR" altLang="en-US" sz="1200" smtClean="0"/>
                        <a:t>월</a:t>
                      </a:r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9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10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11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12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AOI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이광현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남태훈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Punching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DTS(</a:t>
                      </a: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r>
                        <a:rPr lang="en-US" altLang="ko-KR" sz="1000" smtClean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2D </a:t>
                      </a:r>
                      <a:r>
                        <a:rPr lang="ko-KR" altLang="en-US" sz="1200" b="1" smtClean="0"/>
                        <a:t>각인기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레이저 제어</a:t>
                      </a:r>
                      <a:r>
                        <a:rPr lang="en-US" altLang="ko-KR" sz="1000" smtClean="0"/>
                        <a:t>&amp;</a:t>
                      </a:r>
                      <a:r>
                        <a:rPr lang="ko-KR" altLang="en-US" sz="1000" smtClean="0"/>
                        <a:t>작업관리</a:t>
                      </a:r>
                      <a:endParaRPr lang="en-US" altLang="ko-KR" sz="1000" smtClean="0"/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PLC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 </a:t>
                      </a:r>
                      <a:r>
                        <a:rPr lang="ko-KR" altLang="en-US" sz="1000" smtClean="0"/>
                        <a:t>각인기 운전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송준철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백가람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03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VS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AOI </a:t>
                      </a:r>
                      <a:r>
                        <a:rPr lang="ko-KR" altLang="en-US" sz="1000" smtClean="0"/>
                        <a:t>상면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하면 동시 작업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/>
                        <a:t>이미지뷰어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DTS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홍성민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10267909" y="821212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120"/>
          <p:cNvSpPr>
            <a:spLocks noChangeArrowheads="1"/>
          </p:cNvSpPr>
          <p:nvPr/>
        </p:nvSpPr>
        <p:spPr bwMode="auto">
          <a:xfrm>
            <a:off x="10256797" y="1096961"/>
            <a:ext cx="500062" cy="215900"/>
          </a:xfrm>
          <a:prstGeom prst="rect">
            <a:avLst/>
          </a:prstGeom>
          <a:gradFill rotWithShape="1">
            <a:gsLst>
              <a:gs pos="0">
                <a:srgbClr val="FF00FF">
                  <a:gamma/>
                  <a:shade val="46275"/>
                  <a:invGamma/>
                </a:srgbClr>
              </a:gs>
              <a:gs pos="50000">
                <a:srgbClr val="FF00FF"/>
              </a:gs>
              <a:gs pos="100000">
                <a:srgbClr val="FF00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267993" y="515143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814071" y="499982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진행율</a:t>
            </a:r>
            <a:endParaRPr lang="ko-KR" altLang="en-US" sz="1000" b="1"/>
          </a:p>
        </p:txBody>
      </p:sp>
      <p:sp>
        <p:nvSpPr>
          <p:cNvPr id="9" name="TextBox 8"/>
          <p:cNvSpPr txBox="1"/>
          <p:nvPr/>
        </p:nvSpPr>
        <p:spPr>
          <a:xfrm>
            <a:off x="10814071" y="790891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TextBox 9"/>
          <p:cNvSpPr txBox="1"/>
          <p:nvPr/>
        </p:nvSpPr>
        <p:spPr>
          <a:xfrm>
            <a:off x="10814071" y="108180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계획초과</a:t>
            </a:r>
            <a:endParaRPr lang="ko-KR" altLang="en-US" sz="1000" b="1"/>
          </a:p>
        </p:txBody>
      </p:sp>
      <p:sp>
        <p:nvSpPr>
          <p:cNvPr id="16" name="Rectangle 116"/>
          <p:cNvSpPr>
            <a:spLocks noChangeArrowheads="1"/>
          </p:cNvSpPr>
          <p:nvPr/>
        </p:nvSpPr>
        <p:spPr bwMode="auto">
          <a:xfrm>
            <a:off x="5761079" y="2675279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5992971" y="2675279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182060" y="3535854"/>
            <a:ext cx="641057" cy="17648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201418" y="5677598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/>
              <a:t>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최종검수</a:t>
            </a:r>
            <a:endParaRPr lang="ko-KR" altLang="en-US" sz="1000"/>
          </a:p>
        </p:txBody>
      </p:sp>
      <p:sp>
        <p:nvSpPr>
          <p:cNvPr id="33" name="Rectangle 114"/>
          <p:cNvSpPr>
            <a:spLocks noChangeArrowheads="1"/>
          </p:cNvSpPr>
          <p:nvPr/>
        </p:nvSpPr>
        <p:spPr bwMode="auto">
          <a:xfrm>
            <a:off x="9204884" y="2194926"/>
            <a:ext cx="638511" cy="175656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Rectangle 114"/>
          <p:cNvSpPr>
            <a:spLocks noChangeArrowheads="1"/>
          </p:cNvSpPr>
          <p:nvPr/>
        </p:nvSpPr>
        <p:spPr bwMode="auto">
          <a:xfrm>
            <a:off x="7289710" y="3938010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185830" y="2153127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07979" y="2638788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51811" y="3504594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59067" y="389568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573585" y="1690688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1149128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842718" y="5677598"/>
            <a:ext cx="78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Setup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sp>
        <p:nvSpPr>
          <p:cNvPr id="82" name="TextBox 81"/>
          <p:cNvSpPr txBox="1"/>
          <p:nvPr/>
        </p:nvSpPr>
        <p:spPr>
          <a:xfrm>
            <a:off x="6926484" y="5697805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납품완료</a:t>
            </a:r>
            <a:endParaRPr lang="ko-KR" altLang="en-US" sz="1000"/>
          </a:p>
        </p:txBody>
      </p:sp>
      <p:cxnSp>
        <p:nvCxnSpPr>
          <p:cNvPr id="83" name="직선 연결선 82"/>
          <p:cNvCxnSpPr/>
          <p:nvPr/>
        </p:nvCxnSpPr>
        <p:spPr>
          <a:xfrm>
            <a:off x="8505739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127802" y="5707566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9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조립완료</a:t>
            </a:r>
            <a:endParaRPr lang="ko-KR" altLang="en-US" sz="1000"/>
          </a:p>
        </p:txBody>
      </p:sp>
      <p:cxnSp>
        <p:nvCxnSpPr>
          <p:cNvPr id="85" name="직선 연결선 84"/>
          <p:cNvCxnSpPr/>
          <p:nvPr/>
        </p:nvCxnSpPr>
        <p:spPr>
          <a:xfrm>
            <a:off x="918716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821432" y="5717327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10</a:t>
            </a:r>
            <a:r>
              <a:rPr lang="ko-KR" altLang="en-US" sz="1000" smtClean="0"/>
              <a:t>월</a:t>
            </a:r>
            <a:r>
              <a:rPr lang="en-US" altLang="ko-KR" sz="1000" smtClean="0"/>
              <a:t>21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배선완료</a:t>
            </a:r>
            <a:endParaRPr lang="ko-KR" altLang="en-US" sz="1000"/>
          </a:p>
        </p:txBody>
      </p:sp>
      <p:cxnSp>
        <p:nvCxnSpPr>
          <p:cNvPr id="87" name="직선 연결선 86"/>
          <p:cNvCxnSpPr/>
          <p:nvPr/>
        </p:nvCxnSpPr>
        <p:spPr>
          <a:xfrm>
            <a:off x="9843395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457142" y="5707566"/>
            <a:ext cx="842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11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1Turn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cxnSp>
        <p:nvCxnSpPr>
          <p:cNvPr id="92" name="직선 연결선 91"/>
          <p:cNvCxnSpPr/>
          <p:nvPr/>
        </p:nvCxnSpPr>
        <p:spPr>
          <a:xfrm>
            <a:off x="7281716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114"/>
          <p:cNvSpPr>
            <a:spLocks noChangeArrowheads="1"/>
          </p:cNvSpPr>
          <p:nvPr/>
        </p:nvSpPr>
        <p:spPr bwMode="auto">
          <a:xfrm>
            <a:off x="8499165" y="2893535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8446945" y="2855017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97" name="Rectangle 114"/>
          <p:cNvSpPr>
            <a:spLocks noChangeArrowheads="1"/>
          </p:cNvSpPr>
          <p:nvPr/>
        </p:nvSpPr>
        <p:spPr bwMode="auto">
          <a:xfrm>
            <a:off x="8520991" y="3328227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8468771" y="3289709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1" name="Rectangle 114"/>
          <p:cNvSpPr>
            <a:spLocks noChangeArrowheads="1"/>
          </p:cNvSpPr>
          <p:nvPr/>
        </p:nvSpPr>
        <p:spPr bwMode="auto">
          <a:xfrm>
            <a:off x="8520765" y="5109957"/>
            <a:ext cx="1322630" cy="150037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8490516" y="5078697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3" name="Rectangle 114"/>
          <p:cNvSpPr>
            <a:spLocks noChangeArrowheads="1"/>
          </p:cNvSpPr>
          <p:nvPr/>
        </p:nvSpPr>
        <p:spPr bwMode="auto">
          <a:xfrm>
            <a:off x="8516829" y="4113460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8486186" y="407113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5" name="Rectangle 114"/>
          <p:cNvSpPr>
            <a:spLocks noChangeArrowheads="1"/>
          </p:cNvSpPr>
          <p:nvPr/>
        </p:nvSpPr>
        <p:spPr bwMode="auto">
          <a:xfrm>
            <a:off x="9198718" y="4327103"/>
            <a:ext cx="628336" cy="15118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168074" y="4298045"/>
            <a:ext cx="420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7" name="Rectangle 114"/>
          <p:cNvSpPr>
            <a:spLocks noChangeArrowheads="1"/>
          </p:cNvSpPr>
          <p:nvPr/>
        </p:nvSpPr>
        <p:spPr bwMode="auto">
          <a:xfrm>
            <a:off x="7289710" y="4626049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7259067" y="4583721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9" name="Rectangle 114"/>
          <p:cNvSpPr>
            <a:spLocks noChangeArrowheads="1"/>
          </p:cNvSpPr>
          <p:nvPr/>
        </p:nvSpPr>
        <p:spPr bwMode="auto">
          <a:xfrm>
            <a:off x="8515448" y="4825174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8484805" y="4782846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99297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723881" y="5686097"/>
            <a:ext cx="576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</a:t>
            </a:r>
            <a:r>
              <a:rPr lang="ko-KR" altLang="en-US" sz="1000" smtClean="0"/>
              <a:t>월</a:t>
            </a:r>
            <a:r>
              <a:rPr lang="en-US" altLang="ko-KR" sz="1000" smtClean="0"/>
              <a:t>4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현재</a:t>
            </a:r>
            <a:endParaRPr lang="ko-KR" altLang="en-US" sz="1000"/>
          </a:p>
        </p:txBody>
      </p:sp>
      <p:sp>
        <p:nvSpPr>
          <p:cNvPr id="114" name="Rectangle 116"/>
          <p:cNvSpPr>
            <a:spLocks noChangeArrowheads="1"/>
          </p:cNvSpPr>
          <p:nvPr/>
        </p:nvSpPr>
        <p:spPr bwMode="auto">
          <a:xfrm>
            <a:off x="5770769" y="3079825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6002661" y="3079825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717669" y="3043334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7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SR-1000W (2D </a:t>
            </a:r>
            <a:r>
              <a:rPr lang="ko-KR" altLang="en-US" smtClean="0"/>
              <a:t>코드 리더기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PC Preparation</a:t>
            </a:r>
          </a:p>
          <a:p>
            <a:pPr lvl="1"/>
            <a:r>
              <a:rPr lang="en-US" altLang="ko-KR"/>
              <a:t>Change the network settings of the PC that is being used for setting.</a:t>
            </a:r>
          </a:p>
          <a:p>
            <a:pPr lvl="2"/>
            <a:r>
              <a:rPr lang="en-US" altLang="ko-KR"/>
              <a:t>Initial setting values of the </a:t>
            </a:r>
            <a:r>
              <a:rPr lang="en-US" altLang="ko-KR" smtClean="0"/>
              <a:t>N-L1</a:t>
            </a:r>
          </a:p>
          <a:p>
            <a:pPr lvl="2"/>
            <a:r>
              <a:rPr lang="en-US" altLang="ko-KR"/>
              <a:t>IP address </a:t>
            </a:r>
            <a:r>
              <a:rPr lang="en-US" altLang="ko-KR" smtClean="0"/>
              <a:t>192.168.0.1 </a:t>
            </a:r>
            <a:r>
              <a:rPr lang="en-US" altLang="ko-KR"/>
              <a:t>("</a:t>
            </a:r>
            <a:r>
              <a:rPr lang="en-US" altLang="ko-KR" smtClean="0"/>
              <a:t>192.168.1.99:9004")</a:t>
            </a:r>
            <a:endParaRPr lang="en-US" altLang="ko-KR"/>
          </a:p>
          <a:p>
            <a:pPr lvl="2"/>
            <a:r>
              <a:rPr lang="en-US" altLang="ko-KR"/>
              <a:t>Subnet mask 255.255.255.0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Set the PC according to the network setting shown above.</a:t>
            </a:r>
          </a:p>
          <a:p>
            <a:pPr lvl="2"/>
            <a:r>
              <a:rPr lang="en-US" altLang="ko-KR"/>
              <a:t>Setting of the </a:t>
            </a:r>
            <a:r>
              <a:rPr lang="en-US" altLang="ko-KR" smtClean="0"/>
              <a:t>PC</a:t>
            </a:r>
          </a:p>
          <a:p>
            <a:pPr lvl="2"/>
            <a:r>
              <a:rPr lang="en-US" altLang="ko-KR"/>
              <a:t>IP </a:t>
            </a:r>
            <a:r>
              <a:rPr lang="en-US" altLang="ko-KR" smtClean="0"/>
              <a:t>address 192.168.0.XXX (</a:t>
            </a:r>
            <a:r>
              <a:rPr lang="en-US" altLang="ko-KR"/>
              <a:t>XXX = 002 to 254)</a:t>
            </a:r>
          </a:p>
          <a:p>
            <a:pPr lvl="2"/>
            <a:r>
              <a:rPr lang="en-US" altLang="ko-KR"/>
              <a:t>Subnet mask 255.255.255.0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151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MD-X2500 (2D </a:t>
            </a:r>
            <a:r>
              <a:rPr lang="ko-KR" altLang="en-US" smtClean="0"/>
              <a:t>코드 각인기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Ethernet </a:t>
            </a:r>
            <a:r>
              <a:rPr lang="ko-KR" altLang="en-US" smtClean="0"/>
              <a:t>통신 설정</a:t>
            </a:r>
            <a:endParaRPr lang="en-US" altLang="ko-KR" smtClean="0"/>
          </a:p>
          <a:p>
            <a:pPr lvl="1"/>
            <a:r>
              <a:rPr lang="en-US" altLang="ko-KR"/>
              <a:t>IP </a:t>
            </a:r>
            <a:r>
              <a:rPr lang="ko-KR" altLang="en-US"/>
              <a:t>주소 </a:t>
            </a:r>
            <a:r>
              <a:rPr lang="en-US" altLang="ko-KR"/>
              <a:t>192.168.0.20</a:t>
            </a:r>
          </a:p>
          <a:p>
            <a:pPr lvl="1"/>
            <a:r>
              <a:rPr lang="ko-KR" altLang="en-US"/>
              <a:t>서브넷 마스크 </a:t>
            </a:r>
            <a:r>
              <a:rPr lang="en-US" altLang="ko-KR"/>
              <a:t>255.255.255.0</a:t>
            </a:r>
          </a:p>
          <a:p>
            <a:pPr lvl="1"/>
            <a:r>
              <a:rPr lang="ko-KR" altLang="en-US"/>
              <a:t>디폴트 게이트웨이 </a:t>
            </a:r>
            <a:r>
              <a:rPr lang="en-US" altLang="ko-KR"/>
              <a:t>0.0.0.0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8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" y="1693687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</a:t>
            </a:r>
            <a:r>
              <a:rPr lang="en-US" altLang="ko-KR" smtClean="0"/>
              <a:t>Setting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41994" y="95182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위치까지의 거리 </a:t>
            </a:r>
            <a:endParaRPr lang="ko-KR" altLang="en-US" sz="1000" b="1"/>
          </a:p>
        </p:txBody>
      </p:sp>
      <p:sp>
        <p:nvSpPr>
          <p:cNvPr id="8" name="TextBox 7"/>
          <p:cNvSpPr txBox="1"/>
          <p:nvPr/>
        </p:nvSpPr>
        <p:spPr>
          <a:xfrm>
            <a:off x="7180118" y="1601124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속도 </a:t>
            </a:r>
            <a:endParaRPr lang="ko-KR" altLang="en-US" sz="1000" b="1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163065" y="1767238"/>
            <a:ext cx="2017053" cy="628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80118" y="193428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가속도 </a:t>
            </a:r>
            <a:endParaRPr lang="ko-KR" altLang="en-US" sz="1000" b="1"/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>
            <a:off x="5163065" y="2057400"/>
            <a:ext cx="2017053" cy="51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57109" y="12746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이송 명령 </a:t>
            </a:r>
            <a:endParaRPr lang="ko-KR" altLang="en-US" sz="1000" b="1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140777" y="1520821"/>
            <a:ext cx="516333" cy="400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025411" y="427579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056852" y="1254519"/>
            <a:ext cx="347158" cy="639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923870" y="188114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972724" y="189742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5484" y="239306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025365" y="255045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232473" y="34055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자동운전시 </a:t>
            </a:r>
            <a:r>
              <a:rPr lang="en-US" altLang="ko-KR" sz="1000" b="1" smtClean="0"/>
              <a:t>Align</a:t>
            </a:r>
            <a:r>
              <a:rPr lang="ko-KR" altLang="en-US" sz="1000" b="1" smtClean="0"/>
              <a:t>이 자동보정값 이상으로 틀어지면 다시 위치보정을 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28" name="타원 27"/>
          <p:cNvSpPr/>
          <p:nvPr/>
        </p:nvSpPr>
        <p:spPr>
          <a:xfrm>
            <a:off x="5060780" y="35807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1"/>
          </p:cNvCxnSpPr>
          <p:nvPr/>
        </p:nvCxnSpPr>
        <p:spPr>
          <a:xfrm flipH="1">
            <a:off x="5231361" y="3528686"/>
            <a:ext cx="2001112" cy="11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32474" y="3146418"/>
            <a:ext cx="4435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</a:rPr>
              <a:t>레이저 각인기에서 </a:t>
            </a:r>
            <a:r>
              <a:rPr lang="ko-KR" altLang="en-US" sz="1000" b="1">
                <a:solidFill>
                  <a:srgbClr val="FF0000"/>
                </a:solidFill>
              </a:rPr>
              <a:t>수동으로 각인위치를 수동보정값만큼 </a:t>
            </a:r>
            <a:r>
              <a:rPr lang="ko-KR" altLang="en-US" sz="1000" b="1" smtClean="0">
                <a:solidFill>
                  <a:srgbClr val="FF0000"/>
                </a:solidFill>
              </a:rPr>
              <a:t>위치보정을 함</a:t>
            </a:r>
            <a:r>
              <a:rPr lang="en-US" altLang="ko-KR" sz="1000" b="1" smtClean="0">
                <a:solidFill>
                  <a:srgbClr val="FF0000"/>
                </a:solidFill>
              </a:rPr>
              <a:t>.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229408" y="289226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256774" y="353480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90" idx="1"/>
          </p:cNvCxnSpPr>
          <p:nvPr/>
        </p:nvCxnSpPr>
        <p:spPr>
          <a:xfrm flipH="1">
            <a:off x="5404010" y="3067504"/>
            <a:ext cx="1868782" cy="239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992149" y="277527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272792" y="364543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위치를 </a:t>
            </a:r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 포인터로 영역을 표시함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42" name="직선 화살표 연결선 41"/>
          <p:cNvCxnSpPr>
            <a:stCxn id="41" idx="1"/>
          </p:cNvCxnSpPr>
          <p:nvPr/>
        </p:nvCxnSpPr>
        <p:spPr>
          <a:xfrm flipH="1">
            <a:off x="6152992" y="3768541"/>
            <a:ext cx="1119800" cy="22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80571" y="39039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오더번호를 입력</a:t>
            </a:r>
            <a:endParaRPr lang="ko-KR" altLang="en-US" sz="1000" b="1"/>
          </a:p>
        </p:txBody>
      </p:sp>
      <p:sp>
        <p:nvSpPr>
          <p:cNvPr id="45" name="타원 44"/>
          <p:cNvSpPr/>
          <p:nvPr/>
        </p:nvSpPr>
        <p:spPr>
          <a:xfrm>
            <a:off x="5241994" y="325569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89" idx="1"/>
          </p:cNvCxnSpPr>
          <p:nvPr/>
        </p:nvCxnSpPr>
        <p:spPr>
          <a:xfrm flipH="1">
            <a:off x="6235091" y="2827548"/>
            <a:ext cx="1006352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95750" y="41060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입력</a:t>
            </a:r>
            <a:endParaRPr lang="ko-KR" altLang="en-US" sz="1000" b="1"/>
          </a:p>
        </p:txBody>
      </p:sp>
      <p:cxnSp>
        <p:nvCxnSpPr>
          <p:cNvPr id="49" name="직선 화살표 연결선 48"/>
          <p:cNvCxnSpPr>
            <a:stCxn id="31" idx="1"/>
          </p:cNvCxnSpPr>
          <p:nvPr/>
        </p:nvCxnSpPr>
        <p:spPr>
          <a:xfrm flipH="1">
            <a:off x="6420412" y="3269529"/>
            <a:ext cx="812062" cy="323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6017632" y="3946734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057730" y="37505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375976" y="43653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레이저로</a:t>
            </a:r>
            <a:r>
              <a:rPr lang="en-US" altLang="ko-KR" sz="1000" b="1"/>
              <a:t> </a:t>
            </a:r>
            <a:r>
              <a:rPr lang="ko-KR" altLang="en-US" sz="1000" b="1" smtClean="0"/>
              <a:t>오더번호</a:t>
            </a:r>
            <a:r>
              <a:rPr lang="en-US" altLang="ko-KR" sz="1000" b="1" smtClean="0"/>
              <a:t>-Shot</a:t>
            </a:r>
            <a:r>
              <a:rPr lang="ko-KR" altLang="en-US" sz="1000" b="1" smtClean="0"/>
              <a:t>번호</a:t>
            </a:r>
            <a:r>
              <a:rPr lang="en-US" altLang="ko-KR" sz="1000" b="1" smtClean="0"/>
              <a:t>(9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+1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+3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)</a:t>
            </a:r>
            <a:r>
              <a:rPr lang="ko-KR" altLang="en-US" sz="1000" b="1" smtClean="0"/>
              <a:t>를 각인함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53" name="직선 화살표 연결선 52"/>
          <p:cNvCxnSpPr>
            <a:stCxn id="48" idx="1"/>
          </p:cNvCxnSpPr>
          <p:nvPr/>
        </p:nvCxnSpPr>
        <p:spPr>
          <a:xfrm flipH="1">
            <a:off x="5541843" y="4229111"/>
            <a:ext cx="1753907" cy="12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6173061" y="56531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404010" y="40670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070311" y="56150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232474" y="223168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읽어옴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5404010" y="2579584"/>
            <a:ext cx="1876563" cy="377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50411" y="2456473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읽은 오더번호와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표시</a:t>
            </a:r>
            <a:endParaRPr lang="ko-KR" altLang="en-US" sz="1000" b="1"/>
          </a:p>
        </p:txBody>
      </p:sp>
      <p:cxnSp>
        <p:nvCxnSpPr>
          <p:cNvPr id="64" name="직선 화살표 연결선 63"/>
          <p:cNvCxnSpPr>
            <a:stCxn id="59" idx="1"/>
          </p:cNvCxnSpPr>
          <p:nvPr/>
        </p:nvCxnSpPr>
        <p:spPr>
          <a:xfrm flipH="1">
            <a:off x="6152992" y="2354791"/>
            <a:ext cx="1079482" cy="439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62" idx="1"/>
          </p:cNvCxnSpPr>
          <p:nvPr/>
        </p:nvCxnSpPr>
        <p:spPr>
          <a:xfrm flipH="1">
            <a:off x="5346722" y="2579584"/>
            <a:ext cx="1903689" cy="56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5231361" y="305849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6089201" y="32228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5066337" y="578075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5066338" y="544733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482663" y="507415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486894" y="535891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486648" y="565635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5057009" y="461155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5060780" y="478082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057008" y="494657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5057007" y="511591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5066338" y="526625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5404010" y="427194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/>
          <p:cNvCxnSpPr>
            <a:stCxn id="44" idx="1"/>
          </p:cNvCxnSpPr>
          <p:nvPr/>
        </p:nvCxnSpPr>
        <p:spPr>
          <a:xfrm flipH="1">
            <a:off x="5561237" y="4027086"/>
            <a:ext cx="1719334" cy="100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41443" y="2704437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확인하고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을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각인위치로 이송함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90" name="TextBox 89"/>
          <p:cNvSpPr txBox="1"/>
          <p:nvPr/>
        </p:nvSpPr>
        <p:spPr>
          <a:xfrm>
            <a:off x="7272792" y="2944393"/>
            <a:ext cx="4860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 후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의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각인위치까지 남은 량</a:t>
            </a:r>
            <a:endParaRPr lang="ko-KR" altLang="en-US" sz="1000" b="1"/>
          </a:p>
        </p:txBody>
      </p:sp>
      <p:cxnSp>
        <p:nvCxnSpPr>
          <p:cNvPr id="91" name="직선 화살표 연결선 90"/>
          <p:cNvCxnSpPr>
            <a:stCxn id="52" idx="1"/>
          </p:cNvCxnSpPr>
          <p:nvPr/>
        </p:nvCxnSpPr>
        <p:spPr>
          <a:xfrm flipH="1" flipV="1">
            <a:off x="6134594" y="4341517"/>
            <a:ext cx="1241382" cy="14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88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6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수동조작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25792" y="1690687"/>
            <a:ext cx="875764" cy="42464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75008" y="4224271"/>
            <a:ext cx="425004" cy="553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9899" y="1159099"/>
            <a:ext cx="261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각인기 수동조작 버튼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001556" y="1365161"/>
            <a:ext cx="1416675" cy="528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700013" y="1365161"/>
            <a:ext cx="5704266" cy="2960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39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6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3" y="1548815"/>
            <a:ext cx="1162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5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 – </a:t>
            </a:r>
            <a:r>
              <a:rPr lang="en-US" altLang="ko-KR" dirty="0" err="1" smtClean="0"/>
              <a:t>Crevis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299" y="1690688"/>
            <a:ext cx="5076825" cy="4351338"/>
          </a:xfrm>
        </p:spPr>
        <p:txBody>
          <a:bodyPr>
            <a:normAutofit fontScale="25000" lnSpcReduction="20000"/>
          </a:bodyPr>
          <a:lstStyle/>
          <a:p>
            <a:r>
              <a:rPr lang="en-US" altLang="ko-KR" dirty="0"/>
              <a:t>class </a:t>
            </a:r>
            <a:r>
              <a:rPr lang="en-US" altLang="ko-KR" dirty="0" err="1"/>
              <a:t>CCamCrevis</a:t>
            </a:r>
            <a:r>
              <a:rPr lang="en-US" altLang="ko-KR" dirty="0"/>
              <a:t> : public </a:t>
            </a:r>
            <a:r>
              <a:rPr lang="en-US" altLang="ko-KR" dirty="0" err="1"/>
              <a:t>CWnd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DECLARE_DYNAMIC(</a:t>
            </a:r>
            <a:r>
              <a:rPr lang="en-US" altLang="ko-KR" dirty="0" err="1"/>
              <a:t>CCamCrevis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CWnd</a:t>
            </a:r>
            <a:r>
              <a:rPr lang="en-US" altLang="ko-KR" dirty="0"/>
              <a:t> *</a:t>
            </a:r>
            <a:r>
              <a:rPr lang="en-US" altLang="ko-KR" dirty="0" err="1"/>
              <a:t>m_pParent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		</a:t>
            </a:r>
            <a:r>
              <a:rPr lang="en-US" altLang="ko-KR" dirty="0" err="1"/>
              <a:t>m_nIdxCam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HWND	</a:t>
            </a:r>
            <a:r>
              <a:rPr lang="en-US" altLang="ko-KR" dirty="0" err="1"/>
              <a:t>m_hWndDisplay</a:t>
            </a:r>
            <a:r>
              <a:rPr lang="en-US" altLang="ko-KR" dirty="0"/>
              <a:t>;		// handle to </a:t>
            </a:r>
            <a:r>
              <a:rPr lang="en-US" altLang="ko-KR" dirty="0" err="1"/>
              <a:t>diplay</a:t>
            </a:r>
            <a:r>
              <a:rPr lang="en-US" altLang="ko-KR" dirty="0"/>
              <a:t> window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CRect</a:t>
            </a:r>
            <a:r>
              <a:rPr lang="en-US" altLang="ko-KR" dirty="0"/>
              <a:t>	</a:t>
            </a:r>
            <a:r>
              <a:rPr lang="en-US" altLang="ko-KR" dirty="0" err="1"/>
              <a:t>m_rcDisplay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	BOOL </a:t>
            </a:r>
            <a:r>
              <a:rPr lang="en-US" altLang="ko-KR" dirty="0" err="1"/>
              <a:t>m_bThreadAlive</a:t>
            </a:r>
            <a:r>
              <a:rPr lang="en-US" altLang="ko-KR" dirty="0"/>
              <a:t>, </a:t>
            </a:r>
            <a:r>
              <a:rPr lang="en-US" altLang="ko-KR" dirty="0" err="1"/>
              <a:t>m_bRtnThread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CThreadTask</a:t>
            </a:r>
            <a:r>
              <a:rPr lang="en-US" altLang="ko-KR" dirty="0"/>
              <a:t> </a:t>
            </a:r>
            <a:r>
              <a:rPr lang="en-US" altLang="ko-KR" dirty="0" err="1"/>
              <a:t>m_ThreadTask</a:t>
            </a:r>
            <a:r>
              <a:rPr lang="en-US" altLang="ko-KR" dirty="0"/>
              <a:t>; // </a:t>
            </a:r>
            <a:r>
              <a:rPr lang="en-US" altLang="ko-KR" dirty="0" err="1"/>
              <a:t>CThreadTask</a:t>
            </a:r>
            <a:r>
              <a:rPr lang="en-US" altLang="ko-KR" dirty="0"/>
              <a:t> class, handles the threading code</a:t>
            </a:r>
          </a:p>
          <a:p>
            <a:r>
              <a:rPr lang="en-US" altLang="ko-KR" dirty="0"/>
              <a:t>	CRITICAL_SECTION </a:t>
            </a:r>
            <a:r>
              <a:rPr lang="en-US" altLang="ko-KR" dirty="0" err="1"/>
              <a:t>m_csImg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CStringList</a:t>
            </a:r>
            <a:r>
              <a:rPr lang="en-US" altLang="ko-KR" dirty="0"/>
              <a:t>	</a:t>
            </a:r>
            <a:r>
              <a:rPr lang="en-US" altLang="ko-KR" dirty="0" err="1"/>
              <a:t>m_DeviceNameList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// TL</a:t>
            </a:r>
          </a:p>
          <a:p>
            <a:r>
              <a:rPr lang="en-US" altLang="ko-KR" dirty="0"/>
              <a:t>	DEV_HANDLE	</a:t>
            </a:r>
            <a:r>
              <a:rPr lang="en-US" altLang="ko-KR" dirty="0" err="1"/>
              <a:t>m_hDevice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PORT_HANDLE	</a:t>
            </a:r>
            <a:r>
              <a:rPr lang="en-US" altLang="ko-KR" dirty="0" err="1"/>
              <a:t>m_hDevicePort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DS_HANDLE	</a:t>
            </a:r>
            <a:r>
              <a:rPr lang="en-US" altLang="ko-KR" dirty="0" err="1"/>
              <a:t>m_hDatastream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HANDLE		</a:t>
            </a:r>
            <a:r>
              <a:rPr lang="en-US" altLang="ko-KR" dirty="0" err="1"/>
              <a:t>m_hRegister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2499" y="1490663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	// </a:t>
            </a:r>
            <a:r>
              <a:rPr lang="en-US" altLang="ko-KR" sz="800" dirty="0"/>
              <a:t>Grab</a:t>
            </a:r>
          </a:p>
          <a:p>
            <a:r>
              <a:rPr lang="en-US" altLang="ko-KR" sz="800" dirty="0"/>
              <a:t>	//	HANDLE		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HANDLE		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m_AcqCount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CImage</a:t>
            </a:r>
            <a:r>
              <a:rPr lang="en-US" altLang="ko-KR" sz="800" dirty="0"/>
              <a:t>*		</a:t>
            </a:r>
            <a:r>
              <a:rPr lang="en-US" altLang="ko-KR" sz="800" dirty="0" err="1"/>
              <a:t>m_pImage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CPoint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m_scrollPosition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</a:t>
            </a:r>
            <a:r>
              <a:rPr lang="en-US" altLang="ko-KR" sz="800" dirty="0" err="1"/>
              <a:t>ImageInfo</a:t>
            </a:r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m_strDispName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m_GrayLevel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m_strDataType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CDialog</a:t>
            </a:r>
            <a:r>
              <a:rPr lang="en-US" altLang="ko-KR" sz="800" dirty="0"/>
              <a:t>*	</a:t>
            </a:r>
            <a:r>
              <a:rPr lang="en-US" altLang="ko-KR" sz="800" dirty="0" err="1"/>
              <a:t>m_pCtrlDlg</a:t>
            </a:r>
            <a:r>
              <a:rPr lang="en-US" altLang="ko-KR" sz="800" dirty="0"/>
              <a:t>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//Frame info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m_currentFrameRate</a:t>
            </a:r>
            <a:r>
              <a:rPr lang="en-US" altLang="ko-KR" sz="800" dirty="0"/>
              <a:t>;     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;	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m_oldTime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m_LostImageCounter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Processing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m_SharpnessType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void*		</a:t>
            </a:r>
            <a:r>
              <a:rPr lang="en-US" altLang="ko-KR" sz="800" dirty="0" err="1"/>
              <a:t>m_pCpyImg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m_LaplacianFactor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m_LoGFactor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Init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static BOOL </a:t>
            </a:r>
            <a:r>
              <a:rPr lang="en-US" altLang="ko-KR" sz="800" dirty="0" err="1"/>
              <a:t>ThreadProc</a:t>
            </a:r>
            <a:r>
              <a:rPr lang="en-US" altLang="ko-KR" sz="800" dirty="0"/>
              <a:t>(LPVOID </a:t>
            </a:r>
            <a:r>
              <a:rPr lang="en-US" altLang="ko-KR" sz="800" dirty="0" err="1"/>
              <a:t>lpContext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DS_HANDLE </a:t>
            </a:r>
            <a:r>
              <a:rPr lang="en-US" altLang="ko-KR" sz="800" dirty="0" err="1"/>
              <a:t>GetDataStream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9687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4700" y="2362200"/>
            <a:ext cx="4705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public: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nIdx</a:t>
            </a:r>
            <a:r>
              <a:rPr lang="en-US" altLang="ko-KR" sz="800" dirty="0"/>
              <a:t>, HWND </a:t>
            </a:r>
            <a:r>
              <a:rPr lang="en-US" altLang="ko-KR" sz="800" dirty="0" err="1"/>
              <a:t>hCtrl</a:t>
            </a:r>
            <a:r>
              <a:rPr lang="en-US" altLang="ko-KR" sz="800" dirty="0"/>
              <a:t>, </a:t>
            </a:r>
            <a:r>
              <a:rPr lang="en-US" altLang="ko-KR" sz="800" dirty="0" err="1"/>
              <a:t>CWnd</a:t>
            </a:r>
            <a:r>
              <a:rPr lang="en-US" altLang="ko-KR" sz="800" dirty="0"/>
              <a:t>* </a:t>
            </a:r>
            <a:r>
              <a:rPr lang="en-US" altLang="ko-KR" sz="800" dirty="0" err="1"/>
              <a:t>pParent</a:t>
            </a:r>
            <a:r>
              <a:rPr lang="en-US" altLang="ko-KR" sz="800" dirty="0"/>
              <a:t> =NULL);</a:t>
            </a:r>
          </a:p>
          <a:p>
            <a:r>
              <a:rPr lang="en-US" altLang="ko-KR" sz="800" dirty="0"/>
              <a:t>	virtual ~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CCriticalSection</a:t>
            </a:r>
            <a:r>
              <a:rPr lang="en-US" altLang="ko-KR" sz="800" dirty="0"/>
              <a:t> </a:t>
            </a:r>
            <a:r>
              <a:rPr lang="en-US" altLang="ko-KR" sz="800" dirty="0" err="1"/>
              <a:t>m_cs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OpenDevice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CloseDevice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StartLive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StopLive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DWORD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(void *</a:t>
            </a:r>
            <a:r>
              <a:rPr lang="en-US" altLang="ko-KR" sz="800" dirty="0" err="1"/>
              <a:t>pClassInst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afx_msg</a:t>
            </a:r>
            <a:r>
              <a:rPr lang="en-US" altLang="ko-KR" sz="800" dirty="0"/>
              <a:t> LRESULT </a:t>
            </a:r>
            <a:r>
              <a:rPr lang="en-US" altLang="ko-KR" sz="800" dirty="0" err="1"/>
              <a:t>OnMessageGrabThread</a:t>
            </a:r>
            <a:r>
              <a:rPr lang="en-US" altLang="ko-KR" sz="800" dirty="0"/>
              <a:t>(WPARAM </a:t>
            </a:r>
            <a:r>
              <a:rPr lang="en-US" altLang="ko-KR" sz="800" dirty="0" err="1"/>
              <a:t>wParam</a:t>
            </a:r>
            <a:r>
              <a:rPr lang="en-US" altLang="ko-KR" sz="800" dirty="0"/>
              <a:t>, LPARAM </a:t>
            </a:r>
            <a:r>
              <a:rPr lang="en-US" altLang="ko-KR" sz="800" dirty="0" err="1"/>
              <a:t>lParam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GetLasetError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GetImgWidth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GetImgHeight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GetFramesPerSecond</a:t>
            </a:r>
            <a:r>
              <a:rPr lang="en-US" altLang="ko-KR" sz="800" dirty="0"/>
              <a:t>(double* </a:t>
            </a:r>
            <a:r>
              <a:rPr lang="en-US" altLang="ko-KR" sz="800" dirty="0" err="1"/>
              <a:t>dFPS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protected:</a:t>
            </a:r>
          </a:p>
          <a:p>
            <a:r>
              <a:rPr lang="en-US" altLang="ko-KR" sz="800" dirty="0"/>
              <a:t>	DECLARE_MESSAGE_MAP()</a:t>
            </a:r>
          </a:p>
          <a:p>
            <a:r>
              <a:rPr lang="en-US" altLang="ko-KR" sz="800" dirty="0"/>
              <a:t>};</a:t>
            </a:r>
            <a:endParaRPr lang="ko-KR" altLang="en-US" sz="800" dirty="0"/>
          </a:p>
          <a:p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33399" y="2362200"/>
            <a:ext cx="6334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	void </a:t>
            </a:r>
            <a:r>
              <a:rPr lang="en-US" altLang="ko-KR" sz="800" dirty="0" err="1"/>
              <a:t>ReceiveImage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ImageProc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DrawImage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DEV_HANDLE </a:t>
            </a:r>
            <a:r>
              <a:rPr lang="en-US" altLang="ko-KR" sz="800" dirty="0" err="1"/>
              <a:t>SelectDevice</a:t>
            </a:r>
            <a:r>
              <a:rPr lang="en-US" altLang="ko-KR" sz="800" dirty="0"/>
              <a:t>(IF_HANDLE </a:t>
            </a:r>
            <a:r>
              <a:rPr lang="en-US" altLang="ko-KR" sz="800" dirty="0" err="1"/>
              <a:t>hInterface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PORT_HANDLE </a:t>
            </a:r>
            <a:r>
              <a:rPr lang="en-US" altLang="ko-KR" sz="800" dirty="0" err="1"/>
              <a:t>GetDevicePort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HANDLE </a:t>
            </a:r>
            <a:r>
              <a:rPr lang="en-US" altLang="ko-KR" sz="800" dirty="0" err="1"/>
              <a:t>GetRegMap</a:t>
            </a:r>
            <a:r>
              <a:rPr lang="en-US" altLang="ko-KR" sz="800" dirty="0"/>
              <a:t>(PORT_HANDLE </a:t>
            </a:r>
            <a:r>
              <a:rPr lang="en-US" altLang="ko-KR" sz="800" dirty="0" err="1"/>
              <a:t>hDevPort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ProcSharpening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HighBoostFiltering_LaplacianMono8(BYTE*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75192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0300" y="1690688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GetImgWidth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GetImgHeight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466724" y="1690688"/>
            <a:ext cx="6334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			</a:t>
            </a:r>
          </a:p>
          <a:p>
            <a:r>
              <a:rPr lang="en-US" altLang="ko-KR" sz="800" dirty="0"/>
              <a:t>	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Check thread resource</a:t>
            </a:r>
          </a:p>
          <a:p>
            <a:r>
              <a:rPr lang="en-US" altLang="ko-KR" sz="800" dirty="0"/>
              <a:t>//	if(</a:t>
            </a:r>
            <a:r>
              <a:rPr lang="en-US" altLang="ko-KR" sz="800" dirty="0" err="1"/>
              <a:t>m_bThreadAlive</a:t>
            </a:r>
            <a:r>
              <a:rPr lang="en-US" altLang="ko-KR" sz="800" dirty="0"/>
              <a:t>)		</a:t>
            </a:r>
          </a:p>
          <a:p>
            <a:r>
              <a:rPr lang="en-US" altLang="ko-KR" sz="800" dirty="0"/>
              <a:t>//		return;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Get last image information and create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())						</a:t>
            </a:r>
          </a:p>
          <a:p>
            <a:r>
              <a:rPr lang="en-US" altLang="ko-KR" sz="800" dirty="0"/>
              <a:t>		return;		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 = 0;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//thread start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TRUE;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ResetEvent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CreateThread</a:t>
            </a:r>
            <a:r>
              <a:rPr lang="en-US" altLang="ko-KR" sz="800" dirty="0"/>
              <a:t>(NULL, 0,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, this, 0, NULL);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::</a:t>
            </a:r>
            <a:r>
              <a:rPr lang="en-US" altLang="ko-KR" sz="800" dirty="0" err="1"/>
              <a:t>InvalidateRect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m_hWndDisplay</a:t>
            </a:r>
            <a:r>
              <a:rPr lang="en-US" altLang="ko-KR" sz="800" dirty="0"/>
              <a:t>, NULL, TRUE);</a:t>
            </a:r>
          </a:p>
          <a:p>
            <a:r>
              <a:rPr lang="en-US" altLang="ko-KR" sz="800" dirty="0" smtClean="0"/>
              <a:t>}</a:t>
            </a:r>
          </a:p>
          <a:p>
            <a:endParaRPr lang="en-US" altLang="ko-KR" sz="800" dirty="0" smtClean="0"/>
          </a:p>
          <a:p>
            <a:r>
              <a:rPr lang="en-US" altLang="ko-KR" sz="800" dirty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WaitForSingleObject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, INFINITE);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CloseHandle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FALSE;</a:t>
            </a:r>
          </a:p>
          <a:p>
            <a:r>
              <a:rPr lang="en-US" altLang="ko-KR" sz="800" dirty="0"/>
              <a:t>}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62194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4Point Align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4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2024</a:t>
            </a:r>
            <a:r>
              <a:rPr lang="ko-KR" altLang="en-US" dirty="0" smtClean="0"/>
              <a:t>년 불합리사항 프로그램개발 일정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782013"/>
              </p:ext>
            </p:extLst>
          </p:nvPr>
        </p:nvGraphicFramePr>
        <p:xfrm>
          <a:off x="523008" y="1670515"/>
          <a:ext cx="11240102" cy="5022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92"/>
                <a:gridCol w="2306782"/>
                <a:gridCol w="652288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문제점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요청사항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0388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2D Barcode </a:t>
                      </a:r>
                      <a:r>
                        <a:rPr lang="ko-KR" altLang="en-US" sz="1200" b="1" dirty="0" smtClean="0"/>
                        <a:t>관련 이상 발생시 처리 기능 부족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 </a:t>
                      </a:r>
                      <a:r>
                        <a:rPr lang="ko-KR" altLang="en-US" sz="1000" dirty="0" smtClean="0"/>
                        <a:t>인식 불가로 </a:t>
                      </a:r>
                      <a:r>
                        <a:rPr lang="ko-KR" altLang="en-US" sz="1000" dirty="0" err="1" smtClean="0"/>
                        <a:t>정지시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알람</a:t>
                      </a:r>
                      <a:r>
                        <a:rPr lang="ko-KR" altLang="en-US" sz="1000" dirty="0" smtClean="0"/>
                        <a:t> 추가 요청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61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</a:t>
                      </a:r>
                      <a:r>
                        <a:rPr lang="ko-KR" altLang="en-US" sz="1000" dirty="0" smtClean="0"/>
                        <a:t>인식불가시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오름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200" b="1" dirty="0" smtClean="0"/>
                        <a:t>내림차순</a:t>
                      </a:r>
                      <a:r>
                        <a:rPr lang="ko-KR" altLang="en-US" sz="1000" dirty="0" smtClean="0"/>
                        <a:t>으로 특정구간 정상진행 필요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구간은 작업자 </a:t>
                      </a:r>
                      <a:r>
                        <a:rPr lang="en-US" altLang="ko-KR" sz="1000" dirty="0" smtClean="0"/>
                        <a:t>key in)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8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 in </a:t>
                      </a:r>
                      <a:r>
                        <a:rPr lang="ko-KR" altLang="en-US" sz="1000" dirty="0" smtClean="0"/>
                        <a:t>한 </a:t>
                      </a:r>
                      <a:r>
                        <a:rPr lang="en-US" altLang="ko-KR" sz="1000" dirty="0" smtClean="0"/>
                        <a:t>ITS </a:t>
                      </a:r>
                      <a:r>
                        <a:rPr lang="ko-KR" altLang="en-US" sz="1000" dirty="0" smtClean="0"/>
                        <a:t>번호와 인식한 번호 다를 경우 설비 정지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내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외층검사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각인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상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하 </a:t>
                      </a:r>
                      <a:r>
                        <a:rPr lang="ko-KR" altLang="en-US" sz="1000" dirty="0" err="1" smtClean="0"/>
                        <a:t>검사부</a:t>
                      </a:r>
                      <a:r>
                        <a:rPr lang="ko-KR" altLang="en-US" sz="1000" dirty="0" smtClean="0"/>
                        <a:t> 모두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1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이어가기 </a:t>
                      </a:r>
                      <a:r>
                        <a:rPr lang="ko-KR" altLang="en-US" sz="800" b="1" dirty="0" err="1" smtClean="0"/>
                        <a:t>진행시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앞 </a:t>
                      </a:r>
                      <a:r>
                        <a:rPr lang="ko-KR" altLang="en-US" sz="800" b="1" dirty="0" err="1" smtClean="0"/>
                        <a:t>샷이</a:t>
                      </a:r>
                      <a:r>
                        <a:rPr lang="ko-KR" altLang="en-US" sz="800" b="1" dirty="0" smtClean="0"/>
                        <a:t> 더미인 경우 작업 불가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이어가기 가능하도록 변경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err="1" smtClean="0"/>
                        <a:t>외층</a:t>
                      </a:r>
                      <a:r>
                        <a:rPr lang="ko-KR" altLang="en-US" sz="1200" b="1" dirty="0" smtClean="0"/>
                        <a:t> 검사를 동일 설비에서만 작업 가능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설비 혼용 가능하도록 수정 요청 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(ex. </a:t>
                      </a:r>
                      <a:r>
                        <a:rPr lang="ko-KR" altLang="en-US" sz="1000" dirty="0" smtClean="0"/>
                        <a:t>내층 </a:t>
                      </a:r>
                      <a:r>
                        <a:rPr lang="en-US" altLang="ko-KR" sz="1000" dirty="0" smtClean="0"/>
                        <a:t>11</a:t>
                      </a:r>
                      <a:r>
                        <a:rPr lang="ko-KR" altLang="en-US" sz="1000" dirty="0" smtClean="0"/>
                        <a:t>호기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외층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13</a:t>
                      </a:r>
                      <a:r>
                        <a:rPr lang="ko-KR" altLang="en-US" sz="1000" dirty="0" smtClean="0"/>
                        <a:t>호기 작업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7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err="1" smtClean="0"/>
                        <a:t>각인중</a:t>
                      </a:r>
                      <a:r>
                        <a:rPr lang="ko-KR" altLang="en-US" sz="800" b="1" dirty="0" smtClean="0"/>
                        <a:t> 에러 발생시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설비 </a:t>
                      </a:r>
                      <a:r>
                        <a:rPr lang="ko-KR" altLang="en-US" sz="800" b="1" dirty="0" err="1" smtClean="0"/>
                        <a:t>정지없이</a:t>
                      </a:r>
                      <a:r>
                        <a:rPr lang="ko-KR" altLang="en-US" sz="800" b="1" dirty="0" smtClean="0"/>
                        <a:t> 각인 안하고 </a:t>
                      </a:r>
                      <a:r>
                        <a:rPr lang="ko-KR" altLang="en-US" sz="800" b="1" dirty="0" err="1" smtClean="0"/>
                        <a:t>피딩</a:t>
                      </a:r>
                      <a:r>
                        <a:rPr lang="ko-KR" altLang="en-US" sz="800" b="1" dirty="0" smtClean="0"/>
                        <a:t> 됨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에러 발생시 설비 </a:t>
                      </a:r>
                      <a:r>
                        <a:rPr lang="ko-KR" altLang="en-US" sz="1000" dirty="0" err="1" smtClean="0"/>
                        <a:t>정지되어야하고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위치수정후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작업가능하도록</a:t>
                      </a:r>
                      <a:r>
                        <a:rPr lang="ko-KR" altLang="en-US" sz="1000" dirty="0" smtClean="0"/>
                        <a:t> 수정요청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하부검사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smtClean="0"/>
                        <a:t>리더기 조명 때문에 </a:t>
                      </a:r>
                      <a:r>
                        <a:rPr lang="en-US" altLang="ko-KR" sz="800" b="1" dirty="0" smtClean="0"/>
                        <a:t>Via hole </a:t>
                      </a:r>
                      <a:r>
                        <a:rPr lang="ko-KR" altLang="en-US" sz="800" b="1" dirty="0" err="1" smtClean="0"/>
                        <a:t>과검</a:t>
                      </a:r>
                      <a:r>
                        <a:rPr lang="ko-KR" altLang="en-US" sz="800" b="1" dirty="0" smtClean="0"/>
                        <a:t> 발생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2D Auto </a:t>
                      </a:r>
                      <a:r>
                        <a:rPr lang="ko-KR" altLang="en-US" sz="1000" dirty="0" smtClean="0"/>
                        <a:t>버튼 </a:t>
                      </a:r>
                      <a:r>
                        <a:rPr lang="en-US" altLang="ko-KR" sz="1000" dirty="0" smtClean="0"/>
                        <a:t>on, off</a:t>
                      </a:r>
                      <a:r>
                        <a:rPr lang="ko-KR" altLang="en-US" sz="1000" dirty="0" smtClean="0"/>
                        <a:t>시 리더기도 같이 </a:t>
                      </a:r>
                      <a:r>
                        <a:rPr lang="en-US" altLang="ko-KR" sz="1000" dirty="0" smtClean="0"/>
                        <a:t>on, off </a:t>
                      </a:r>
                      <a:r>
                        <a:rPr lang="ko-KR" altLang="en-US" sz="1000" dirty="0" smtClean="0"/>
                        <a:t>되도록 수정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GantrySystem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Scan</a:t>
                      </a:r>
                      <a:r>
                        <a:rPr lang="ko-KR" altLang="en-US" sz="1000" dirty="0" smtClean="0"/>
                        <a:t>축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14"/>
          <p:cNvSpPr>
            <a:spLocks noChangeArrowheads="1"/>
          </p:cNvSpPr>
          <p:nvPr/>
        </p:nvSpPr>
        <p:spPr bwMode="auto">
          <a:xfrm>
            <a:off x="10775987" y="265950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776071" y="508545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70643" y="49397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진행율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22149" y="23562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5257453" y="287867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5257454" y="3066912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24060" y="3002463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5184" y="2878677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16325" y="3873410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16325" y="337933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0685" y="353485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435040" y="382084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46131" y="4076544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5476009" y="4383211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6"/>
          <p:cNvSpPr>
            <a:spLocks noChangeArrowheads="1"/>
          </p:cNvSpPr>
          <p:nvPr/>
        </p:nvSpPr>
        <p:spPr bwMode="auto">
          <a:xfrm>
            <a:off x="5476009" y="4600978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58054" y="4503688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6325" y="446134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7869565" y="4842242"/>
            <a:ext cx="402007" cy="19971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28810" y="507528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9725" y="491533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6" name="Rectangle 114"/>
          <p:cNvSpPr>
            <a:spLocks noChangeArrowheads="1"/>
          </p:cNvSpPr>
          <p:nvPr/>
        </p:nvSpPr>
        <p:spPr bwMode="auto">
          <a:xfrm>
            <a:off x="8271572" y="3283270"/>
            <a:ext cx="872427" cy="16204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Rectangle 114"/>
          <p:cNvSpPr>
            <a:spLocks noChangeArrowheads="1"/>
          </p:cNvSpPr>
          <p:nvPr/>
        </p:nvSpPr>
        <p:spPr bwMode="auto">
          <a:xfrm>
            <a:off x="5694565" y="6234116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38419" y="6329101"/>
            <a:ext cx="650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88858" y="625733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0" name="Rectangle 114"/>
          <p:cNvSpPr>
            <a:spLocks noChangeArrowheads="1"/>
          </p:cNvSpPr>
          <p:nvPr/>
        </p:nvSpPr>
        <p:spPr bwMode="auto">
          <a:xfrm>
            <a:off x="6541815" y="5327843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Rectangle 114"/>
          <p:cNvSpPr>
            <a:spLocks noChangeArrowheads="1"/>
          </p:cNvSpPr>
          <p:nvPr/>
        </p:nvSpPr>
        <p:spPr bwMode="auto">
          <a:xfrm>
            <a:off x="7703374" y="5765800"/>
            <a:ext cx="157926" cy="20910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667251" y="546471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624770" y="537408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688858" y="5828072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5" name="Rectangle 116"/>
          <p:cNvSpPr>
            <a:spLocks noChangeArrowheads="1"/>
          </p:cNvSpPr>
          <p:nvPr/>
        </p:nvSpPr>
        <p:spPr bwMode="auto">
          <a:xfrm>
            <a:off x="7708984" y="6000767"/>
            <a:ext cx="150033" cy="17276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877572" y="5865617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51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Object:</a:t>
            </a:r>
          </a:p>
          <a:p>
            <a:pPr lvl="1"/>
            <a:r>
              <a:rPr lang="en-US" altLang="ko-KR" smtClean="0"/>
              <a:t>1</a:t>
            </a:r>
            <a:r>
              <a:rPr lang="en-US" altLang="ko-KR"/>
              <a:t>. Load region data "strpcs.rgn"</a:t>
            </a:r>
          </a:p>
          <a:p>
            <a:pPr lvl="1"/>
            <a:r>
              <a:rPr lang="en-US" altLang="ko-KR" smtClean="0"/>
              <a:t>2</a:t>
            </a:r>
            <a:r>
              <a:rPr lang="en-US" altLang="ko-KR"/>
              <a:t>. Set Piece Data</a:t>
            </a:r>
          </a:p>
          <a:p>
            <a:pPr lvl="1"/>
            <a:r>
              <a:rPr lang="en-US" altLang="ko-KR" smtClean="0"/>
              <a:t>3</a:t>
            </a:r>
            <a:r>
              <a:rPr lang="en-US" altLang="ko-KR"/>
              <a:t>. Set Strip </a:t>
            </a:r>
            <a:r>
              <a:rPr lang="en-US" altLang="ko-KR" smtClean="0"/>
              <a:t>Data</a:t>
            </a:r>
          </a:p>
          <a:p>
            <a:r>
              <a:rPr lang="en-US" altLang="ko-KR" smtClean="0"/>
              <a:t>File format</a:t>
            </a:r>
          </a:p>
          <a:p>
            <a:pPr lvl="1"/>
            <a:r>
              <a:rPr lang="en-US" altLang="ko-KR"/>
              <a:t>4. Set Strip Info.</a:t>
            </a:r>
          </a:p>
          <a:p>
            <a:pPr lvl="1"/>
            <a:r>
              <a:rPr lang="en-US" altLang="ko-KR"/>
              <a:t>5. Set Piece Info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85612" y="562685"/>
            <a:ext cx="6809873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&lt;</a:t>
            </a:r>
            <a:r>
              <a:rPr lang="en-US" altLang="ko-KR" sz="800"/>
              <a:t>File </a:t>
            </a:r>
            <a:r>
              <a:rPr lang="en-US" altLang="ko-KR" sz="800" smtClean="0"/>
              <a:t>format&gt;</a:t>
            </a:r>
            <a:endParaRPr lang="en-US" altLang="ko-KR" sz="800"/>
          </a:p>
          <a:p>
            <a:endParaRPr lang="en-US" altLang="ko-KR" sz="800" smtClean="0"/>
          </a:p>
          <a:p>
            <a:r>
              <a:rPr lang="en-US" altLang="ko-KR" sz="800" smtClean="0"/>
              <a:t>nFrameSize(int)</a:t>
            </a:r>
            <a:r>
              <a:rPr lang="en-US" altLang="ko-KR" sz="800" b="1" smtClean="0"/>
              <a:t>PieceRgnNum(int)</a:t>
            </a:r>
            <a:r>
              <a:rPr lang="en-US" altLang="ko-KR" sz="800" smtClean="0"/>
              <a:t>m_nCornerNum(int)</a:t>
            </a:r>
            <a:r>
              <a:rPr lang="en-US" altLang="ko-KR" sz="800" b="1" smtClean="0"/>
              <a:t>nDummy(int)</a:t>
            </a:r>
            <a:r>
              <a:rPr lang="en-US" altLang="ko-KR" sz="800" smtClean="0"/>
              <a:t>nDummy(int</a:t>
            </a:r>
            <a:r>
              <a:rPr lang="en-US" altLang="ko-KR" sz="800"/>
              <a:t>) </a:t>
            </a:r>
            <a:r>
              <a:rPr lang="en-US" altLang="ko-KR" sz="800" b="1"/>
              <a:t>nDummy(int)</a:t>
            </a:r>
            <a:r>
              <a:rPr lang="en-US" altLang="ko-KR" sz="800"/>
              <a:t>nDummy(int)</a:t>
            </a:r>
            <a:r>
              <a:rPr lang="en-US" altLang="ko-KR" sz="800" b="1"/>
              <a:t>nDummy(int)</a:t>
            </a:r>
          </a:p>
          <a:p>
            <a:endParaRPr lang="nn-NO" altLang="ko-KR" sz="800" smtClean="0"/>
          </a:p>
          <a:p>
            <a:r>
              <a:rPr lang="nn-NO" altLang="ko-KR" sz="800" smtClean="0"/>
              <a:t>for </a:t>
            </a:r>
            <a:r>
              <a:rPr lang="nn-NO" altLang="ko-KR" sz="800"/>
              <a:t>(i = 0; i &lt; FrameRgnNum; i</a:t>
            </a:r>
            <a:r>
              <a:rPr lang="nn-NO" altLang="ko-KR" sz="800" smtClean="0"/>
              <a:t>++) // </a:t>
            </a:r>
            <a:r>
              <a:rPr lang="en-US" altLang="ko-KR" sz="800"/>
              <a:t>FrameRgnNum = nFrameSize;</a:t>
            </a:r>
            <a:endParaRPr lang="nn-NO" altLang="ko-KR" sz="800"/>
          </a:p>
          <a:p>
            <a:r>
              <a:rPr lang="en-US" altLang="ko-KR" sz="800"/>
              <a:t>{</a:t>
            </a:r>
          </a:p>
          <a:p>
            <a:r>
              <a:rPr lang="en-US" altLang="ko-KR" sz="800" smtClean="0"/>
              <a:t>	// </a:t>
            </a:r>
            <a:r>
              <a:rPr lang="en-US" altLang="ko-KR" sz="800"/>
              <a:t>4. Set Strip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Strip ID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en-US" altLang="ko-KR" sz="800" smtClean="0"/>
              <a:t>Row</a:t>
            </a:r>
          </a:p>
          <a:p>
            <a:r>
              <a:rPr lang="en-US" altLang="ko-KR" sz="800" smtClean="0"/>
              <a:t>	file.Read((void *)&amp;nDummy, sizeof(int));// Col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*)&amp;(FrameRgnPix[j]), sizeof(REGIONS_FRAME));</a:t>
            </a:r>
          </a:p>
          <a:p>
            <a:endParaRPr lang="ko-KR" altLang="en-US" sz="800"/>
          </a:p>
          <a:p>
            <a:r>
              <a:rPr lang="en-US" altLang="ko-KR" sz="800" smtClean="0"/>
              <a:t>	// </a:t>
            </a:r>
            <a:r>
              <a:rPr lang="en-US" altLang="ko-KR" sz="800"/>
              <a:t>5. Set Piece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*)&amp;nPieceNum, sizeof(int));</a:t>
            </a:r>
          </a:p>
          <a:p>
            <a:endParaRPr lang="ko-KR" altLang="en-US" sz="800"/>
          </a:p>
          <a:p>
            <a:r>
              <a:rPr lang="nn-NO" altLang="ko-KR" sz="800" smtClean="0"/>
              <a:t>	for </a:t>
            </a:r>
            <a:r>
              <a:rPr lang="nn-NO" altLang="ko-KR" sz="800"/>
              <a:t>(i = 0; i &lt; nPieceNum; i++)</a:t>
            </a:r>
          </a:p>
          <a:p>
            <a:r>
              <a:rPr lang="en-US" altLang="ko-KR" sz="800" smtClean="0"/>
              <a:t>	{</a:t>
            </a:r>
            <a:endParaRPr lang="en-US" altLang="ko-KR" sz="800"/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Piece ID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nPieceCount].Row, sizeof(int));// Row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nPieceCount].Col, sizeof(int));// Col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pPr lvl="1"/>
            <a:endParaRPr lang="ko-KR" altLang="en-US" sz="800"/>
          </a:p>
          <a:p>
            <a:pPr lvl="1"/>
            <a:r>
              <a:rPr lang="en-US" altLang="ko-KR" sz="800" smtClean="0"/>
              <a:t>	////////////////////////////////////////////////////////////////////////////////////////////////</a:t>
            </a:r>
            <a:endParaRPr lang="ko-KR" altLang="en-US" sz="800"/>
          </a:p>
          <a:p>
            <a:pPr lvl="1"/>
            <a:r>
              <a:rPr lang="en-US" altLang="ko-KR" sz="800" smtClean="0"/>
              <a:t>	// </a:t>
            </a:r>
            <a:r>
              <a:rPr lang="en-US" altLang="ko-KR" sz="800"/>
              <a:t>Set Piece position</a:t>
            </a:r>
          </a:p>
          <a:p>
            <a:pPr lvl="1"/>
            <a:r>
              <a:rPr lang="en-US" altLang="ko-KR" sz="800" smtClean="0"/>
              <a:t>	nDummy </a:t>
            </a:r>
            <a:r>
              <a:rPr lang="en-US" altLang="ko-KR" sz="800"/>
              <a:t>= sizeof(</a:t>
            </a:r>
            <a:r>
              <a:rPr lang="en-US" altLang="ko-KR" sz="800" i="1"/>
              <a:t>CPoint</a:t>
            </a:r>
            <a:r>
              <a:rPr lang="en-US" altLang="ko-KR" sz="800"/>
              <a:t>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*)PolygonPoints[i + nPieceCount], sizeof(</a:t>
            </a:r>
            <a:r>
              <a:rPr lang="en-US" altLang="ko-KR" sz="800" i="1"/>
              <a:t>CPoint</a:t>
            </a:r>
            <a:r>
              <a:rPr lang="en-US" altLang="ko-KR" sz="800"/>
              <a:t>)*m_nCornerNum);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*)&amp;(PieceRgnPix[i + nPieceCount].FRotate), sizeof(int));</a:t>
            </a:r>
          </a:p>
          <a:p>
            <a:pPr lvl="2"/>
            <a:endParaRPr lang="ko-KR" altLang="en-US" sz="800"/>
          </a:p>
          <a:p>
            <a:pPr lvl="3"/>
            <a:r>
              <a:rPr lang="en-US" altLang="ko-KR" sz="800"/>
              <a:t>// Set PieceRgnPix, 120828 jsy</a:t>
            </a:r>
          </a:p>
          <a:p>
            <a:pPr lvl="3"/>
            <a:r>
              <a:rPr lang="en-US" altLang="ko-KR" sz="800"/>
              <a:t>PieceRgnPix[i + nPieceCount].iStartX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nPieceCount].iStartY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for (k = 0; k &lt; m_nCornerNum; k++)</a:t>
            </a:r>
          </a:p>
          <a:p>
            <a:pPr lvl="3"/>
            <a:r>
              <a:rPr lang="en-US" altLang="ko-KR" sz="800"/>
              <a:t>{</a:t>
            </a:r>
          </a:p>
          <a:p>
            <a:pPr lvl="4"/>
            <a:r>
              <a:rPr lang="en-US" altLang="ko-KR" sz="800"/>
              <a:t>PieceRgnPix[i + nPieceCount].iStartX = min(PieceRgnPix[i + nPieceCount].iStartX,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nPieceCount].iStartY = min(PieceRgnPix[i + nPieceCount].iStartY,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nPieceCount].iEndX = max(PieceRgnPix[i + nPieceCount].iEndX,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nPieceCount].iEndY = max(PieceRgnPix[i + nPieceCount].iEndY,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3"/>
            <a:r>
              <a:rPr lang="en-US" altLang="ko-KR" sz="800" smtClean="0"/>
              <a:t>}</a:t>
            </a:r>
          </a:p>
          <a:p>
            <a:pPr lvl="2"/>
            <a:r>
              <a:rPr lang="en-US" altLang="ko-KR" sz="800" smtClean="0"/>
              <a:t>}</a:t>
            </a:r>
          </a:p>
          <a:p>
            <a:pPr lvl="1"/>
            <a:r>
              <a:rPr lang="en-US" altLang="ko-KR" sz="800" smtClean="0"/>
              <a:t>nPieceCount </a:t>
            </a:r>
            <a:r>
              <a:rPr lang="en-US" altLang="ko-KR" sz="800"/>
              <a:t>+= nPieceNum;</a:t>
            </a:r>
          </a:p>
          <a:p>
            <a:r>
              <a:rPr lang="en-US" altLang="ko-KR" sz="800" smtClean="0"/>
              <a:t>}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4214624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BOOL SortDefectbyNetRegion</a:t>
            </a:r>
            <a:r>
              <a:rPr lang="en-US" altLang="ko-KR" smtClean="0"/>
              <a:t>()</a:t>
            </a:r>
          </a:p>
          <a:p>
            <a:pPr lvl="1"/>
            <a:r>
              <a:rPr lang="en-US" altLang="ko-KR" smtClean="0"/>
              <a:t>Strip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en-US" altLang="ko-KR" smtClean="0"/>
          </a:p>
          <a:p>
            <a:pPr lvl="1"/>
            <a:r>
              <a:rPr lang="en-US" altLang="ko-KR" smtClean="0"/>
              <a:t>Piece</a:t>
            </a:r>
            <a:r>
              <a:rPr lang="ko-KR" altLang="en-US" smtClean="0"/>
              <a:t>의 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59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다운로딩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층 기판인 경우</a:t>
            </a:r>
            <a:endParaRPr lang="en-US" altLang="ko-KR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가져옴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en-US" altLang="ko-KR" smtClean="0"/>
              <a:t>PCS</a:t>
            </a:r>
            <a:r>
              <a:rPr lang="ko-KR" altLang="en-US"/>
              <a:t>의 양면의 결과 정보를 가져옴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en-US" altLang="ko-KR" smtClean="0"/>
              <a:t>4</a:t>
            </a:r>
            <a:r>
              <a:rPr lang="ko-KR" altLang="en-US" smtClean="0"/>
              <a:t>층 기판인 경우</a:t>
            </a:r>
            <a:endParaRPr lang="en-US" altLang="ko-KR" smtClean="0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endParaRPr lang="en-US" altLang="ko-KR" smtClean="0"/>
          </a:p>
          <a:p>
            <a:pPr lvl="1"/>
            <a:r>
              <a:rPr lang="en-US" altLang="ko-KR" smtClean="0"/>
              <a:t>DTS</a:t>
            </a:r>
            <a:r>
              <a:rPr lang="ko-KR" altLang="en-US" smtClean="0"/>
              <a:t>에서 내층 </a:t>
            </a:r>
            <a:r>
              <a:rPr lang="en-US" altLang="ko-KR" smtClean="0"/>
              <a:t>PCS</a:t>
            </a:r>
            <a:r>
              <a:rPr lang="ko-KR" altLang="en-US" smtClean="0"/>
              <a:t>의 양면의 결과 정보를 가져옴</a:t>
            </a:r>
            <a:r>
              <a:rPr lang="en-US" altLang="ko-KR" smtClean="0"/>
              <a:t>(</a:t>
            </a:r>
            <a:r>
              <a:rPr lang="ko-KR" altLang="en-US" smtClean="0"/>
              <a:t>이전에 작업완료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ko-KR" altLang="en-US" smtClean="0"/>
              <a:t>외층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r>
              <a:rPr lang="en-US" altLang="ko-KR" smtClean="0"/>
              <a:t>(</a:t>
            </a:r>
            <a:r>
              <a:rPr lang="ko-KR" altLang="en-US" smtClean="0"/>
              <a:t>현재 작업중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ko-KR" altLang="en-US" smtClean="0"/>
              <a:t>설비에서의 </a:t>
            </a:r>
            <a:r>
              <a:rPr lang="en-US" altLang="ko-KR" smtClean="0"/>
              <a:t>PCS</a:t>
            </a:r>
            <a:r>
              <a:rPr lang="ko-KR" altLang="en-US" smtClean="0"/>
              <a:t>정보와 </a:t>
            </a:r>
            <a:r>
              <a:rPr lang="en-US" altLang="ko-KR" smtClean="0"/>
              <a:t>DTS</a:t>
            </a:r>
            <a:r>
              <a:rPr lang="ko-KR" altLang="en-US" smtClean="0"/>
              <a:t>에서의 </a:t>
            </a:r>
            <a:r>
              <a:rPr lang="en-US" altLang="ko-KR" smtClean="0"/>
              <a:t>PCS</a:t>
            </a:r>
            <a:r>
              <a:rPr lang="ko-KR" altLang="en-US" smtClean="0"/>
              <a:t>정보를 반드시 확인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30533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업로딩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21266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Sequence (PLC</a:t>
            </a:r>
            <a:r>
              <a:rPr lang="ko-KR" altLang="en-US" smtClean="0"/>
              <a:t>연계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smtClean="0"/>
              <a:t>LotEnd Start : </a:t>
            </a:r>
            <a:r>
              <a:rPr lang="en-US" altLang="ko-KR" sz="1000" smtClean="0"/>
              <a:t>MB440180(1) - </a:t>
            </a:r>
            <a:r>
              <a:rPr lang="ko-KR" altLang="en-US" sz="1000" smtClean="0"/>
              <a:t>작업종료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 smtClean="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ko-KR" altLang="en-US" sz="800" smtClean="0"/>
              <a:t>하면</a:t>
            </a:r>
            <a:r>
              <a:rPr lang="en-US" altLang="ko-KR" sz="800" smtClean="0"/>
              <a:t>AOI </a:t>
            </a:r>
            <a:r>
              <a:rPr lang="ko-KR" altLang="en-US" sz="800" smtClean="0"/>
              <a:t>공유버퍼에 파일이 비었을때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작업자가 지정한 </a:t>
            </a:r>
            <a:r>
              <a:rPr lang="en-US" altLang="ko-KR" sz="800" smtClean="0"/>
              <a:t>LotEndSerial</a:t>
            </a:r>
            <a:r>
              <a:rPr lang="ko-KR" altLang="en-US" sz="800" smtClean="0"/>
              <a:t>보다 </a:t>
            </a:r>
            <a:r>
              <a:rPr lang="en-US" altLang="ko-KR" sz="800" smtClean="0"/>
              <a:t>Serial</a:t>
            </a:r>
            <a:r>
              <a:rPr lang="ko-KR" altLang="en-US" sz="800" smtClean="0"/>
              <a:t>번호가 클때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상하면 </a:t>
            </a:r>
            <a:r>
              <a:rPr lang="en-US" altLang="ko-KR" sz="800" smtClean="0"/>
              <a:t>Lot</a:t>
            </a:r>
            <a:r>
              <a:rPr lang="ko-KR" altLang="en-US" sz="800" smtClean="0"/>
              <a:t>명이 다를때</a:t>
            </a:r>
            <a:endParaRPr lang="en-US" altLang="ko-KR" sz="800" smtClean="0"/>
          </a:p>
          <a:p>
            <a:r>
              <a:rPr lang="en-US" altLang="ko-KR" sz="1200" smtClean="0"/>
              <a:t>LastProc Start : </a:t>
            </a:r>
            <a:r>
              <a:rPr lang="en-US" altLang="ko-KR" sz="1000" smtClean="0"/>
              <a:t>MB440185 - </a:t>
            </a:r>
            <a:r>
              <a:rPr lang="ko-KR" altLang="en-US" sz="1000"/>
              <a:t>잔량처리 </a:t>
            </a:r>
            <a:r>
              <a:rPr lang="en-US" altLang="ko-KR" sz="1000"/>
              <a:t>AOI(</a:t>
            </a:r>
            <a:r>
              <a:rPr lang="ko-KR" altLang="en-US" sz="1000"/>
              <a:t>상</a:t>
            </a:r>
            <a:r>
              <a:rPr lang="en-US" altLang="ko-KR" sz="1000"/>
              <a:t>) </a:t>
            </a:r>
            <a:r>
              <a:rPr lang="ko-KR" altLang="en-US" sz="1000"/>
              <a:t>부터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en-US" altLang="ko-KR" sz="800"/>
              <a:t>ChkLastProcFromUp</a:t>
            </a:r>
            <a:r>
              <a:rPr lang="en-US" altLang="ko-KR" sz="800" smtClean="0"/>
              <a:t>() : </a:t>
            </a:r>
            <a:r>
              <a:rPr lang="ko-KR" altLang="en-US" sz="800" smtClean="0"/>
              <a:t>아니면 </a:t>
            </a:r>
            <a:r>
              <a:rPr lang="en-US" altLang="ko-KR" sz="800" smtClean="0"/>
              <a:t>MB440186 - </a:t>
            </a:r>
            <a:r>
              <a:rPr lang="ko-KR" altLang="en-US" sz="800"/>
              <a:t>잔량처리 </a:t>
            </a:r>
            <a:r>
              <a:rPr lang="en-US" altLang="ko-KR" sz="800"/>
              <a:t>AOI(</a:t>
            </a:r>
            <a:r>
              <a:rPr lang="ko-KR" altLang="en-US" sz="800"/>
              <a:t>하</a:t>
            </a:r>
            <a:r>
              <a:rPr lang="en-US" altLang="ko-KR" sz="800"/>
              <a:t>) </a:t>
            </a:r>
            <a:r>
              <a:rPr lang="ko-KR" altLang="en-US" sz="800"/>
              <a:t>부터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 smtClean="0"/>
              <a:t>)</a:t>
            </a:r>
          </a:p>
          <a:p>
            <a:pPr lvl="1"/>
            <a:r>
              <a:rPr lang="en-US" altLang="ko-KR" sz="800" smtClean="0"/>
              <a:t>MB440181 - </a:t>
            </a:r>
            <a:r>
              <a:rPr lang="ko-KR" altLang="en-US" sz="800"/>
              <a:t>잔량처리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/>
              <a:t>)</a:t>
            </a:r>
            <a:endParaRPr lang="en-US" altLang="ko-KR" sz="600" smtClean="0"/>
          </a:p>
          <a:p>
            <a:r>
              <a:rPr lang="en-US" altLang="ko-KR" sz="1200" smtClean="0"/>
              <a:t>AOI </a:t>
            </a:r>
            <a:r>
              <a:rPr lang="en-US" altLang="ko-KR" sz="1200"/>
              <a:t>Feeding Offset </a:t>
            </a:r>
            <a:r>
              <a:rPr lang="en-US" altLang="ko-KR" sz="1200" smtClean="0"/>
              <a:t>Start</a:t>
            </a:r>
          </a:p>
          <a:p>
            <a:pPr lvl="1"/>
            <a:r>
              <a:rPr lang="en-US" altLang="ko-KR" sz="800" smtClean="0"/>
              <a:t>MB440111 -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상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 smtClean="0"/>
              <a:t>.) </a:t>
            </a:r>
          </a:p>
          <a:p>
            <a:pPr lvl="1"/>
            <a:r>
              <a:rPr lang="en-US" altLang="ko-KR" sz="800" smtClean="0"/>
              <a:t>MB440112 -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하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/>
              <a:t>.)</a:t>
            </a:r>
            <a:endParaRPr lang="en-US" altLang="ko-KR" sz="800" smtClean="0"/>
          </a:p>
          <a:p>
            <a:r>
              <a:rPr lang="en-US" altLang="ko-KR" sz="1200" smtClean="0"/>
              <a:t>Check </a:t>
            </a:r>
            <a:r>
              <a:rPr lang="en-US" altLang="ko-KR" sz="1200"/>
              <a:t>Share Folder </a:t>
            </a:r>
            <a:r>
              <a:rPr lang="en-US" altLang="ko-KR" sz="1200" smtClean="0"/>
              <a:t>Start</a:t>
            </a:r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Start : MB440110(0) - </a:t>
            </a:r>
            <a:r>
              <a:rPr lang="ko-KR" altLang="en-US" sz="1000" smtClean="0"/>
              <a:t>마킹시작</a:t>
            </a:r>
            <a:r>
              <a:rPr lang="en-US" altLang="ko-KR" sz="1000"/>
              <a:t>(PC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 ; MB440101(0) - </a:t>
            </a:r>
            <a:r>
              <a:rPr lang="ko-KR" altLang="en-US" sz="1000"/>
              <a:t>마킹부 </a:t>
            </a:r>
            <a:r>
              <a:rPr lang="en-US" altLang="ko-KR" sz="1000"/>
              <a:t>Feeding</a:t>
            </a:r>
            <a:r>
              <a:rPr lang="ko-KR" altLang="en-US" sz="1000"/>
              <a:t>완료</a:t>
            </a:r>
            <a:r>
              <a:rPr lang="en-US" altLang="ko-KR" sz="1000"/>
              <a:t>(PLC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 </a:t>
            </a:r>
            <a:r>
              <a:rPr lang="en-US" altLang="ko-KR" sz="1000"/>
              <a:t>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/>
              <a:t>.)</a:t>
            </a:r>
            <a:endParaRPr lang="en-US" altLang="ko-KR" sz="1000" smtClean="0"/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End : MB440150(0) - </a:t>
            </a:r>
            <a:r>
              <a:rPr lang="ko-KR" altLang="en-US" sz="1000" smtClean="0"/>
              <a:t>마킹부 </a:t>
            </a:r>
            <a:r>
              <a:rPr lang="ko-KR" altLang="en-US" sz="1000"/>
              <a:t>마킹중 </a:t>
            </a:r>
            <a:r>
              <a:rPr lang="en-US" altLang="ko-KR" sz="1000"/>
              <a:t>ON (PC</a:t>
            </a:r>
            <a:r>
              <a:rPr lang="ko-KR" altLang="en-US" sz="1000"/>
              <a:t>가 </a:t>
            </a:r>
            <a:r>
              <a:rPr lang="en-US" altLang="ko-KR" sz="1000"/>
              <a:t>ON, </a:t>
            </a:r>
            <a:r>
              <a:rPr lang="en-US" altLang="ko-KR" sz="1000" smtClean="0"/>
              <a:t>OFF) ; MB440170(1) - </a:t>
            </a:r>
            <a:r>
              <a:rPr lang="ko-KR" altLang="en-US" sz="1000" smtClean="0"/>
              <a:t>마킹완료</a:t>
            </a:r>
            <a:r>
              <a:rPr lang="en-US" altLang="ko-KR" sz="1000"/>
              <a:t>(PLC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</a:t>
            </a:r>
            <a:endParaRPr lang="ko-KR" altLang="en-US" sz="1000"/>
          </a:p>
          <a:p>
            <a:endParaRPr lang="en-US" altLang="ko-KR" sz="1200"/>
          </a:p>
          <a:p>
            <a:endParaRPr lang="ko-KR" altLang="en-US" sz="1200"/>
          </a:p>
        </p:txBody>
      </p:sp>
      <p:sp>
        <p:nvSpPr>
          <p:cNvPr id="4" name="TextBox 3"/>
          <p:cNvSpPr txBox="1"/>
          <p:nvPr/>
        </p:nvSpPr>
        <p:spPr>
          <a:xfrm>
            <a:off x="922421" y="6464968"/>
            <a:ext cx="1002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m_Flag :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0 - </a:t>
            </a:r>
            <a:r>
              <a:rPr lang="ko-KR" altLang="en-US" sz="1200" smtClean="0"/>
              <a:t>홀수샷 마킹</a:t>
            </a:r>
            <a:r>
              <a:rPr lang="en-US" altLang="ko-KR" sz="1200" smtClean="0"/>
              <a:t>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2 - </a:t>
            </a:r>
            <a:r>
              <a:rPr lang="ko-KR" altLang="en-US" sz="1200"/>
              <a:t>검사부 상 자동 운전 </a:t>
            </a:r>
            <a:r>
              <a:rPr lang="en-US" altLang="ko-KR" sz="1200"/>
              <a:t>&lt;-&gt; X432B </a:t>
            </a:r>
            <a:r>
              <a:rPr lang="en-US" altLang="ko-KR" sz="1200" smtClean="0"/>
              <a:t>I/F,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3 - </a:t>
            </a:r>
            <a:r>
              <a:rPr lang="ko-KR" altLang="en-US" sz="1200"/>
              <a:t>검사부 하 자동 운전 </a:t>
            </a:r>
            <a:r>
              <a:rPr lang="en-US" altLang="ko-KR" sz="1200"/>
              <a:t>&lt;-&gt; X442B I/F</a:t>
            </a:r>
            <a:r>
              <a:rPr lang="en-US" altLang="ko-KR" sz="1200" smtClean="0"/>
              <a:t>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66326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</a:t>
            </a:r>
            <a:r>
              <a:rPr lang="ko-KR" altLang="en-US" smtClean="0"/>
              <a:t>프로토콜 </a:t>
            </a:r>
            <a:r>
              <a:rPr lang="en-US" altLang="ko-KR" smtClean="0"/>
              <a:t>(</a:t>
            </a:r>
            <a:r>
              <a:rPr lang="ko-KR" altLang="en-US" smtClean="0"/>
              <a:t>각인부와 마킹부 동기화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상면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하면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전체 선택에 대한 정보 동기화</a:t>
            </a:r>
            <a:endParaRPr lang="en-US" altLang="ko-KR" sz="2400" smtClean="0"/>
          </a:p>
          <a:p>
            <a:r>
              <a:rPr lang="ko-KR" altLang="en-US" sz="2400" smtClean="0"/>
              <a:t>작업시간 및 진행정보</a:t>
            </a:r>
            <a:r>
              <a:rPr lang="en-US" altLang="ko-KR" sz="2400" smtClean="0"/>
              <a:t>(</a:t>
            </a:r>
            <a:r>
              <a:rPr lang="ko-KR" altLang="en-US" sz="2400" smtClean="0"/>
              <a:t>수율정보</a:t>
            </a:r>
            <a:r>
              <a:rPr lang="en-US" altLang="ko-KR" sz="2400" smtClean="0"/>
              <a:t>)</a:t>
            </a:r>
            <a:r>
              <a:rPr lang="ko-KR" altLang="en-US" sz="2400" smtClean="0"/>
              <a:t> 동기화</a:t>
            </a:r>
            <a:endParaRPr lang="en-US" altLang="ko-KR" sz="2400" smtClean="0"/>
          </a:p>
          <a:p>
            <a:r>
              <a:rPr lang="ko-KR" altLang="en-US" sz="2400" smtClean="0"/>
              <a:t>수작업 동기화</a:t>
            </a:r>
            <a:endParaRPr lang="en-US" altLang="ko-KR" sz="2400" smtClean="0"/>
          </a:p>
          <a:p>
            <a:r>
              <a:rPr lang="ko-KR" altLang="en-US" sz="2400" smtClean="0"/>
              <a:t>설정값 동기화</a:t>
            </a:r>
            <a:endParaRPr lang="en-US" altLang="ko-KR" sz="240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4274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작업자 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검사모드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양면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단면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 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회전방향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CW,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CW)</a:t>
            </a:r>
          </a:p>
          <a:p>
            <a:r>
              <a:rPr lang="en-US" altLang="ko-KR" sz="1000" dirty="0" smtClean="0"/>
              <a:t>Align</a:t>
            </a:r>
            <a:r>
              <a:rPr lang="ko-KR" altLang="en-US" sz="1000" dirty="0" smtClean="0"/>
              <a:t>방식</a:t>
            </a:r>
            <a:r>
              <a:rPr lang="en-US" altLang="ko-KR" sz="1000" dirty="0" smtClean="0"/>
              <a:t>(2Point Align, 4Point Align)</a:t>
            </a:r>
          </a:p>
          <a:p>
            <a:r>
              <a:rPr lang="en-US" altLang="ko-KR" sz="1000" dirty="0" smtClean="0"/>
              <a:t>Door</a:t>
            </a:r>
            <a:r>
              <a:rPr lang="ko-KR" altLang="en-US" sz="1000" dirty="0" smtClean="0"/>
              <a:t>센서사용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리코일러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상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하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언코일러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안전센서 사용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고정불량정지 사용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수율정보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공정제한범위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구간수율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스트립 </a:t>
            </a:r>
            <a:r>
              <a:rPr lang="ko-KR" altLang="en-US" sz="1000" dirty="0" err="1" smtClean="0"/>
              <a:t>양폐처리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 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고정불량 </a:t>
            </a:r>
            <a:r>
              <a:rPr lang="ko-KR" altLang="en-US" sz="1000" dirty="0" err="1" smtClean="0"/>
              <a:t>누적수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발생수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사용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>
                <a:solidFill>
                  <a:srgbClr val="FF0000"/>
                </a:solidFill>
              </a:rPr>
              <a:t>전체릴길이</a:t>
            </a:r>
            <a:r>
              <a:rPr lang="en-US" altLang="ko-KR" sz="1000" dirty="0">
                <a:solidFill>
                  <a:srgbClr val="FF0000"/>
                </a:solidFill>
              </a:rPr>
              <a:t>[M</a:t>
            </a:r>
            <a:r>
              <a:rPr lang="en-US" altLang="ko-KR" sz="1000" dirty="0" smtClean="0">
                <a:solidFill>
                  <a:srgbClr val="FF0000"/>
                </a:solidFill>
              </a:rPr>
              <a:t>],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>
                <a:solidFill>
                  <a:srgbClr val="FF0000"/>
                </a:solidFill>
              </a:rPr>
              <a:t> 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en-US" altLang="ko-KR" sz="1000" dirty="0" smtClean="0"/>
              <a:t>Lot </a:t>
            </a:r>
            <a:r>
              <a:rPr lang="ko-KR" altLang="en-US" sz="1000" dirty="0" smtClean="0"/>
              <a:t>절단위치</a:t>
            </a:r>
            <a:r>
              <a:rPr lang="en-US" altLang="ko-KR" sz="1000" dirty="0" smtClean="0"/>
              <a:t>[M]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275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자동상태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운영자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모델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상면 </a:t>
            </a:r>
            <a:r>
              <a:rPr lang="ko-KR" altLang="en-US" sz="1000" dirty="0" err="1" smtClean="0"/>
              <a:t>레이어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하면 </a:t>
            </a:r>
            <a:r>
              <a:rPr lang="ko-KR" altLang="en-US" sz="1000" dirty="0" err="1" smtClean="0"/>
              <a:t>레이어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전체릴길이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전체진행율</a:t>
            </a:r>
            <a:r>
              <a:rPr lang="en-US" altLang="ko-KR" sz="1000" dirty="0" smtClean="0"/>
              <a:t>[%], </a:t>
            </a:r>
            <a:r>
              <a:rPr lang="ko-KR" altLang="en-US" sz="1000" dirty="0" err="1" smtClean="0"/>
              <a:t>로트진행율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전체속도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구간속도</a:t>
            </a:r>
            <a:r>
              <a:rPr lang="en-US" altLang="ko-KR" sz="1000" dirty="0" smtClean="0"/>
              <a:t>[m/s]</a:t>
            </a: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 smtClean="0">
                <a:solidFill>
                  <a:srgbClr val="FF0000"/>
                </a:solidFill>
              </a:rPr>
              <a:t> 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/>
              <a:t>마킹진행길이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 smtClean="0"/>
              <a:t>하 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/>
              <a:t>상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진행길이</a:t>
            </a:r>
            <a:r>
              <a:rPr lang="en-US" altLang="ko-KR" sz="1000" dirty="0"/>
              <a:t>[M], </a:t>
            </a:r>
            <a:r>
              <a:rPr lang="ko-KR" altLang="en-US" sz="1000" dirty="0" err="1" smtClean="0"/>
              <a:t>진행로트시리얼</a:t>
            </a:r>
            <a:endParaRPr lang="en-US" altLang="ko-KR" sz="1000" dirty="0" smtClean="0"/>
          </a:p>
          <a:p>
            <a:r>
              <a:rPr lang="ko-KR" altLang="en-US" sz="1000" dirty="0" smtClean="0"/>
              <a:t>시스템진행사항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초기운전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운전중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정시</a:t>
            </a:r>
            <a:r>
              <a:rPr lang="en-US" altLang="ko-KR" sz="1000" dirty="0" smtClean="0"/>
              <a:t>),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우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ko-KR" altLang="en-US" sz="1000" dirty="0" smtClean="0"/>
              <a:t> 상면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양품율</a:t>
            </a:r>
            <a:r>
              <a:rPr lang="en-US" altLang="ko-KR" sz="1000" dirty="0" smtClean="0"/>
              <a:t>[%]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전체검사수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</a:p>
          <a:p>
            <a:r>
              <a:rPr lang="ko-KR" altLang="en-US" sz="1000" dirty="0" err="1" smtClean="0"/>
              <a:t>마킹위치이동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[M], </a:t>
            </a:r>
            <a:r>
              <a:rPr lang="ko-KR" altLang="en-US" sz="1000" dirty="0" smtClean="0"/>
              <a:t>상면불량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하면불량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로트시작시간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로트진행시간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로트종료시간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잔량처리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작업종료</a:t>
            </a:r>
            <a:r>
              <a:rPr lang="en-US" altLang="ko-KR" sz="1000" dirty="0" smtClean="0"/>
              <a:t>, 2Layer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열수율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en-US" altLang="ko-KR" sz="1000" dirty="0" smtClean="0"/>
              <a:t>(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U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선간폭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잔동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돌기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E.Nick</a:t>
            </a:r>
            <a:r>
              <a:rPr lang="en-US" altLang="ko-KR" sz="800" dirty="0" smtClean="0"/>
              <a:t>, UDD1, </a:t>
            </a:r>
            <a:r>
              <a:rPr lang="ko-KR" altLang="en-US" sz="800" dirty="0" err="1" smtClean="0"/>
              <a:t>핀홀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패드결함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홀오픈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홀없음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홀편심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홀내불량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E.Prot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선폭감소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노광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결손</a:t>
            </a:r>
            <a:r>
              <a:rPr lang="en-US" altLang="ko-KR" sz="800" dirty="0" smtClean="0"/>
              <a:t>, POI, VH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없음</a:t>
            </a:r>
            <a:r>
              <a:rPr lang="en-US" altLang="ko-KR" sz="800" dirty="0" smtClean="0"/>
              <a:t>, VH</a:t>
            </a:r>
            <a:r>
              <a:rPr lang="ko-KR" altLang="en-US" sz="800" dirty="0" err="1" smtClean="0"/>
              <a:t>편심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결함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E.Space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선폭증가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전체마킹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err="1" smtClean="0"/>
              <a:t>마킹부의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마킹시작시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Reelmap</a:t>
            </a:r>
            <a:r>
              <a:rPr lang="en-US" altLang="ko-KR" sz="1000" dirty="0" smtClean="0"/>
              <a:t>-Display</a:t>
            </a:r>
            <a:r>
              <a:rPr lang="ko-KR" altLang="en-US" sz="1000" dirty="0" smtClean="0"/>
              <a:t>신호에 </a:t>
            </a:r>
            <a:r>
              <a:rPr lang="ko-KR" altLang="en-US" sz="1000" dirty="0" err="1" smtClean="0"/>
              <a:t>동기해서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각인부에서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Display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단</a:t>
            </a:r>
            <a:r>
              <a:rPr lang="en-US" altLang="ko-KR" sz="1000" dirty="0" smtClean="0"/>
              <a:t>, Share</a:t>
            </a:r>
            <a:r>
              <a:rPr lang="ko-KR" altLang="en-US" sz="1000" dirty="0" smtClean="0"/>
              <a:t>폴더에 </a:t>
            </a:r>
            <a:r>
              <a:rPr lang="ko-KR" altLang="en-US" sz="1000" dirty="0" err="1" smtClean="0"/>
              <a:t>마킹부가</a:t>
            </a:r>
            <a:r>
              <a:rPr lang="ko-KR" altLang="en-US" sz="1000" dirty="0" smtClean="0"/>
              <a:t> 파일을 </a:t>
            </a:r>
            <a:r>
              <a:rPr lang="en-US" altLang="ko-KR" sz="1000" dirty="0" smtClean="0"/>
              <a:t>Copy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이후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파일처리는 </a:t>
            </a:r>
            <a:r>
              <a:rPr lang="ko-KR" altLang="en-US" sz="1000" dirty="0" err="1" smtClean="0"/>
              <a:t>마킹부와</a:t>
            </a:r>
            <a:r>
              <a:rPr lang="ko-KR" altLang="en-US" sz="1000" dirty="0" smtClean="0"/>
              <a:t> 동일</a:t>
            </a:r>
            <a:r>
              <a:rPr lang="en-US" altLang="ko-KR" sz="1000" dirty="0" smtClean="0"/>
              <a:t>)   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38869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수동조작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Main(</a:t>
            </a:r>
            <a:r>
              <a:rPr lang="ko-KR" altLang="en-US" sz="1000" dirty="0" smtClean="0"/>
              <a:t>운전준비</a:t>
            </a:r>
            <a:r>
              <a:rPr lang="en-US" altLang="ko-KR" sz="1000" dirty="0" smtClean="0"/>
              <a:t>, Run, Reset, Stop, </a:t>
            </a:r>
            <a:r>
              <a:rPr lang="ko-KR" altLang="en-US" sz="1000" dirty="0" smtClean="0"/>
              <a:t>자동</a:t>
            </a:r>
            <a:r>
              <a:rPr lang="en-US" altLang="ko-KR" sz="1000" dirty="0" smtClean="0"/>
              <a:t>, 1</a:t>
            </a:r>
            <a:r>
              <a:rPr lang="ko-KR" altLang="en-US" sz="1000" dirty="0" smtClean="0"/>
              <a:t>회 운전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수동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연동선택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역회전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제품척클램프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제품댄서롤상승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좌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제품이음매진공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간지 척 </a:t>
            </a:r>
            <a:r>
              <a:rPr lang="ko-KR" altLang="en-US" sz="1000" dirty="0" err="1" smtClean="0"/>
              <a:t>클램프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ko-KR" altLang="en-US" sz="1000" dirty="0" smtClean="0"/>
              <a:t>                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역회전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동작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제품</a:t>
            </a:r>
            <a:r>
              <a:rPr lang="en-US" altLang="ko-KR" sz="1000" dirty="0" smtClean="0"/>
              <a:t>&amp;</a:t>
            </a:r>
            <a:r>
              <a:rPr lang="ko-KR" altLang="en-US" sz="1000" dirty="0" smtClean="0"/>
              <a:t>간지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Punching(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피딩진공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제품푸쉬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테이블블로워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테이블진공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피딩클램프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텐션클램프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한판넬이송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댄서롤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AOI 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AOI </a:t>
            </a:r>
            <a:r>
              <a:rPr lang="ko-KR" altLang="en-US" sz="1000" dirty="0" smtClean="0"/>
              <a:t>상면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Engraving(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댄서롤</a:t>
            </a:r>
            <a:r>
              <a:rPr lang="ko-KR" altLang="en-US" sz="1000" dirty="0"/>
              <a:t> 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 smtClean="0"/>
              <a:t>Uncoiler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제품척클램프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제품댄서롤상승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우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제품이음매진공</a:t>
            </a:r>
            <a:r>
              <a:rPr lang="en-US" altLang="ko-KR" sz="1000" dirty="0"/>
              <a:t>, </a:t>
            </a:r>
            <a:r>
              <a:rPr lang="ko-KR" altLang="en-US" sz="1000" dirty="0"/>
              <a:t>간지 척 </a:t>
            </a:r>
            <a:r>
              <a:rPr lang="ko-KR" altLang="en-US" sz="1000" dirty="0" err="1"/>
              <a:t>클램프</a:t>
            </a:r>
            <a:r>
              <a:rPr lang="en-US" altLang="ko-KR" sz="1000" dirty="0"/>
              <a:t>, </a:t>
            </a:r>
          </a:p>
          <a:p>
            <a:pPr marL="0" indent="0">
              <a:buNone/>
            </a:pPr>
            <a:r>
              <a:rPr lang="ko-KR" altLang="en-US" sz="1000" dirty="0"/>
              <a:t>                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클린롤러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클린롤러누름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r>
              <a:rPr lang="en-US" altLang="ko-KR" sz="1000" dirty="0" smtClean="0"/>
              <a:t>Torque Motor(</a:t>
            </a:r>
            <a:r>
              <a:rPr lang="ko-KR" altLang="en-US" sz="1000" dirty="0" err="1" smtClean="0"/>
              <a:t>펀칭부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검사부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Core 150mm(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74466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데이타설정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Last Shot, Feeding Offset(MK X/Y, DN X/Y, UP X/Y, LS X/Y)</a:t>
            </a:r>
          </a:p>
          <a:p>
            <a:r>
              <a:rPr lang="en-US" altLang="ko-KR" sz="1000" dirty="0" smtClean="0"/>
              <a:t>Lot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Reel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Lot</a:t>
            </a:r>
            <a:r>
              <a:rPr lang="ko-KR" altLang="en-US" sz="1000" dirty="0" smtClean="0"/>
              <a:t>분리길이</a:t>
            </a:r>
            <a:r>
              <a:rPr lang="en-US" altLang="ko-KR" sz="1000" dirty="0" smtClean="0"/>
              <a:t>[M], Lot</a:t>
            </a:r>
            <a:r>
              <a:rPr lang="ko-KR" altLang="en-US" sz="1000" dirty="0" err="1" smtClean="0"/>
              <a:t>분리후</a:t>
            </a:r>
            <a:r>
              <a:rPr lang="ko-KR" altLang="en-US" sz="1000" dirty="0" smtClean="0"/>
              <a:t> 절단위치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</a:t>
            </a:r>
            <a:r>
              <a:rPr lang="ko-KR" altLang="en-US" sz="1000" dirty="0" err="1" smtClean="0"/>
              <a:t>일시정지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[M])</a:t>
            </a:r>
          </a:p>
          <a:p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연속공급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롤러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틀어짐보정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한계값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인정값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연속</a:t>
            </a:r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</a:t>
            </a:r>
            <a:r>
              <a:rPr lang="ko-KR" altLang="en-US" sz="1000" dirty="0" smtClean="0"/>
              <a:t>롤러 </a:t>
            </a:r>
            <a:r>
              <a:rPr lang="en-US" altLang="ko-KR" sz="1000" dirty="0" smtClean="0"/>
              <a:t>Push Off,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Push Off)</a:t>
            </a:r>
          </a:p>
          <a:p>
            <a:r>
              <a:rPr lang="en-US" altLang="ko-KR" sz="1000" dirty="0" smtClean="0"/>
              <a:t>Tension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 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토크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초기이송거리설정</a:t>
            </a:r>
            <a:r>
              <a:rPr lang="en-US" altLang="ko-KR" sz="1000" dirty="0" smtClean="0"/>
              <a:t>(AOI~AOI 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AOI~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버퍼관련설정</a:t>
            </a:r>
            <a:r>
              <a:rPr lang="en-US" altLang="ko-KR" sz="1000" dirty="0" smtClean="0"/>
              <a:t>(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마킹장치설정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리셋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현재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한계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2D</a:t>
            </a:r>
            <a:r>
              <a:rPr lang="ko-KR" altLang="en-US" sz="1000" dirty="0" smtClean="0"/>
              <a:t>코드관련설정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각인기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AOI Offset,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</a:t>
            </a:r>
            <a:r>
              <a:rPr lang="ko-KR" altLang="en-US" sz="1000" dirty="0" smtClean="0"/>
              <a:t>이송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각인기관련설정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시작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오더번호</a:t>
            </a:r>
            <a:r>
              <a:rPr lang="en-US" altLang="ko-KR" sz="1000" dirty="0" smtClean="0"/>
              <a:t>, 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/Push Off/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</a:t>
            </a:r>
            <a:r>
              <a:rPr lang="en-US" altLang="ko-KR" sz="1000" dirty="0" smtClean="0"/>
              <a:t>~AOI</a:t>
            </a:r>
            <a:r>
              <a:rPr lang="ko-KR" altLang="en-US" sz="1000" dirty="0" smtClean="0"/>
              <a:t>거리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             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</a:t>
            </a:r>
            <a:r>
              <a:rPr lang="ko-KR" altLang="en-US" sz="1000" dirty="0" err="1"/>
              <a:t>틀어짐보정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한계값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인정값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82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ROLL TO ROLL AOI (2022A119 </a:t>
            </a:r>
            <a:r>
              <a:rPr lang="ko-KR" altLang="en-US" sz="3200" dirty="0"/>
              <a:t>혜성</a:t>
            </a:r>
            <a:r>
              <a:rPr lang="en-US" altLang="ko-KR" sz="3200" dirty="0"/>
              <a:t>DS</a:t>
            </a:r>
            <a:r>
              <a:rPr lang="ko-KR" altLang="en-US" sz="3200" dirty="0"/>
              <a:t>향</a:t>
            </a:r>
            <a:r>
              <a:rPr lang="en-US" altLang="ko-KR" sz="3200" dirty="0"/>
              <a:t>) </a:t>
            </a:r>
            <a:r>
              <a:rPr lang="ko-KR" altLang="en-US" sz="3200" dirty="0"/>
              <a:t>제작일정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2119079"/>
            <a:ext cx="11763375" cy="34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0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Packet Flow Chart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16769" y="1808489"/>
            <a:ext cx="1989221" cy="709245"/>
            <a:chOff x="1852863" y="1776283"/>
            <a:chExt cx="1989221" cy="709245"/>
          </a:xfrm>
        </p:grpSpPr>
        <p:sp>
          <p:nvSpPr>
            <p:cNvPr id="21" name="직사각형 2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(Punch)</a:t>
              </a:r>
              <a:endParaRPr lang="ko-KR" altLang="en-US" sz="10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69757" y="2854669"/>
            <a:ext cx="1989221" cy="709245"/>
            <a:chOff x="1852863" y="1776283"/>
            <a:chExt cx="1989221" cy="709245"/>
          </a:xfrm>
        </p:grpSpPr>
        <p:sp>
          <p:nvSpPr>
            <p:cNvPr id="25" name="직사각형 24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12432" y="2860873"/>
            <a:ext cx="1989221" cy="709245"/>
            <a:chOff x="1852863" y="1776283"/>
            <a:chExt cx="1989221" cy="709245"/>
          </a:xfrm>
        </p:grpSpPr>
        <p:sp>
          <p:nvSpPr>
            <p:cNvPr id="28" name="직사각형 2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9757" y="3986202"/>
            <a:ext cx="1989221" cy="709245"/>
            <a:chOff x="1852863" y="1776283"/>
            <a:chExt cx="1989221" cy="709245"/>
          </a:xfrm>
        </p:grpSpPr>
        <p:sp>
          <p:nvSpPr>
            <p:cNvPr id="31" name="직사각형 3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212432" y="3992406"/>
            <a:ext cx="1989221" cy="709245"/>
            <a:chOff x="1852863" y="1776283"/>
            <a:chExt cx="1989221" cy="709245"/>
          </a:xfrm>
        </p:grpSpPr>
        <p:sp>
          <p:nvSpPr>
            <p:cNvPr id="34" name="직사각형 33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69757" y="5084458"/>
            <a:ext cx="1989221" cy="709245"/>
            <a:chOff x="1852863" y="1776283"/>
            <a:chExt cx="1989221" cy="709245"/>
          </a:xfrm>
        </p:grpSpPr>
        <p:sp>
          <p:nvSpPr>
            <p:cNvPr id="37" name="직사각형 36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212432" y="5078255"/>
            <a:ext cx="1989221" cy="709245"/>
            <a:chOff x="1852863" y="1776283"/>
            <a:chExt cx="1989221" cy="709245"/>
          </a:xfrm>
        </p:grpSpPr>
        <p:sp>
          <p:nvSpPr>
            <p:cNvPr id="40" name="직사각형 39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621378" y="2838627"/>
            <a:ext cx="1989221" cy="709245"/>
            <a:chOff x="1852863" y="1776283"/>
            <a:chExt cx="1989221" cy="709245"/>
          </a:xfrm>
        </p:grpSpPr>
        <p:sp>
          <p:nvSpPr>
            <p:cNvPr id="43" name="직사각형 42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164053" y="2844831"/>
            <a:ext cx="1989221" cy="709245"/>
            <a:chOff x="1852863" y="1776283"/>
            <a:chExt cx="1989221" cy="709245"/>
          </a:xfrm>
        </p:grpSpPr>
        <p:sp>
          <p:nvSpPr>
            <p:cNvPr id="46" name="직사각형 45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21378" y="3970160"/>
            <a:ext cx="1989221" cy="709245"/>
            <a:chOff x="1852863" y="1776283"/>
            <a:chExt cx="1989221" cy="709245"/>
          </a:xfrm>
        </p:grpSpPr>
        <p:sp>
          <p:nvSpPr>
            <p:cNvPr id="49" name="직사각형 48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CTcpIpServer : CSocketComm</a:t>
              </a:r>
              <a:endParaRPr lang="ko-KR" altLang="en-US" sz="10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</a:p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164053" y="3976364"/>
            <a:ext cx="1989221" cy="709245"/>
            <a:chOff x="1852863" y="1776283"/>
            <a:chExt cx="1989221" cy="709245"/>
          </a:xfrm>
        </p:grpSpPr>
        <p:sp>
          <p:nvSpPr>
            <p:cNvPr id="52" name="직사각형 51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621378" y="5078253"/>
            <a:ext cx="1989221" cy="693203"/>
            <a:chOff x="1852863" y="1776283"/>
            <a:chExt cx="1989221" cy="314155"/>
          </a:xfrm>
        </p:grpSpPr>
        <p:sp>
          <p:nvSpPr>
            <p:cNvPr id="55" name="직사각형 54"/>
            <p:cNvSpPr/>
            <p:nvPr/>
          </p:nvSpPr>
          <p:spPr>
            <a:xfrm>
              <a:off x="1852863" y="1776283"/>
              <a:ext cx="1989221" cy="170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CTcpIpAccept : </a:t>
              </a:r>
              <a:r>
                <a:rPr lang="en-US" altLang="ko-KR" sz="1000"/>
                <a:t>CSocketComm</a:t>
              </a:r>
              <a:endParaRPr lang="ko-KR" altLang="en-US" sz="10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52863" y="1947077"/>
              <a:ext cx="1989221" cy="1433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Running()</a:t>
              </a:r>
              <a:endParaRPr lang="ko-KR" altLang="en-US" sz="100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164053" y="5062213"/>
            <a:ext cx="1989221" cy="709245"/>
            <a:chOff x="1852863" y="1776283"/>
            <a:chExt cx="1989221" cy="709245"/>
          </a:xfrm>
        </p:grpSpPr>
        <p:sp>
          <p:nvSpPr>
            <p:cNvPr id="58" name="직사각형 5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869655" y="1766556"/>
            <a:ext cx="1989221" cy="709245"/>
            <a:chOff x="1852863" y="1776283"/>
            <a:chExt cx="1989221" cy="709245"/>
          </a:xfrm>
        </p:grpSpPr>
        <p:sp>
          <p:nvSpPr>
            <p:cNvPr id="61" name="직사각형 6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(Laser)</a:t>
              </a:r>
              <a:endParaRPr lang="ko-KR" altLang="en-US" sz="10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264065" y="223455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4" name="TextBox 63"/>
          <p:cNvSpPr txBox="1"/>
          <p:nvPr/>
        </p:nvSpPr>
        <p:spPr>
          <a:xfrm>
            <a:off x="7071559" y="2127382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wmServerReceived</a:t>
            </a:r>
            <a:r>
              <a:rPr lang="en-US" altLang="ko-KR" sz="1000" smtClean="0"/>
              <a:t>()</a:t>
            </a: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3236495" y="2315474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6" name="TextBox 65"/>
          <p:cNvSpPr txBox="1"/>
          <p:nvPr/>
        </p:nvSpPr>
        <p:spPr>
          <a:xfrm>
            <a:off x="1239252" y="216931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wmClientReceived()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16383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Packet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0562"/>
            <a:ext cx="8725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/>
              <a:t>tagSocketData</a:t>
            </a:r>
            <a:r>
              <a:rPr lang="en-US" altLang="ko-KR" dirty="0"/>
              <a:t> {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nMsgLen</a:t>
            </a:r>
            <a:r>
              <a:rPr lang="en-US" altLang="ko-KR" dirty="0" smtClean="0"/>
              <a:t>;	// </a:t>
            </a:r>
            <a:r>
              <a:rPr lang="en-US" altLang="ko-KR" dirty="0"/>
              <a:t>Message Length 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nMsgID</a:t>
            </a:r>
            <a:r>
              <a:rPr lang="en-US" altLang="ko-KR" dirty="0" smtClean="0"/>
              <a:t>;	// </a:t>
            </a:r>
            <a:r>
              <a:rPr lang="en-US" altLang="ko-KR" dirty="0"/>
              <a:t>message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nTxPC</a:t>
            </a:r>
            <a:r>
              <a:rPr lang="en-US" altLang="ko-KR" dirty="0" smtClean="0"/>
              <a:t>;	// Transmit PC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nRxPC</a:t>
            </a:r>
            <a:r>
              <a:rPr lang="en-US" altLang="ko-KR" dirty="0" smtClean="0"/>
              <a:t>;	// Message Receive PC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nCmdCode</a:t>
            </a:r>
            <a:r>
              <a:rPr lang="en-US" altLang="ko-KR" dirty="0" smtClean="0"/>
              <a:t>;	// Command Code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nData1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Param1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nData2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Param2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nData3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Param3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nData4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Param4</a:t>
            </a:r>
          </a:p>
          <a:p>
            <a:pPr lvl="8"/>
            <a:r>
              <a:rPr lang="en-US" altLang="ko-KR" dirty="0"/>
              <a:t>float fData1</a:t>
            </a:r>
            <a:r>
              <a:rPr lang="en-US" altLang="ko-KR" dirty="0" smtClean="0"/>
              <a:t>;	// </a:t>
            </a:r>
            <a:r>
              <a:rPr lang="en-US" altLang="ko-KR" dirty="0"/>
              <a:t>float Param1</a:t>
            </a:r>
          </a:p>
          <a:p>
            <a:pPr lvl="8"/>
            <a:r>
              <a:rPr lang="en-US" altLang="ko-KR" dirty="0"/>
              <a:t>float fData2</a:t>
            </a:r>
            <a:r>
              <a:rPr lang="en-US" altLang="ko-KR" dirty="0" smtClean="0"/>
              <a:t>;	// </a:t>
            </a:r>
            <a:r>
              <a:rPr lang="en-US" altLang="ko-KR" dirty="0"/>
              <a:t>float Param2</a:t>
            </a:r>
          </a:p>
          <a:p>
            <a:pPr lvl="8"/>
            <a:r>
              <a:rPr lang="en-US" altLang="ko-KR" dirty="0"/>
              <a:t>float fData3</a:t>
            </a:r>
            <a:r>
              <a:rPr lang="en-US" altLang="ko-KR" dirty="0" smtClean="0"/>
              <a:t>;	// </a:t>
            </a:r>
            <a:r>
              <a:rPr lang="en-US" altLang="ko-KR" dirty="0"/>
              <a:t>float Param3</a:t>
            </a:r>
          </a:p>
          <a:p>
            <a:pPr lvl="8"/>
            <a:r>
              <a:rPr lang="en-US" altLang="ko-KR" dirty="0"/>
              <a:t>float fData4</a:t>
            </a:r>
            <a:r>
              <a:rPr lang="en-US" altLang="ko-KR" dirty="0" smtClean="0"/>
              <a:t>;	// </a:t>
            </a:r>
            <a:r>
              <a:rPr lang="en-US" altLang="ko-KR" dirty="0"/>
              <a:t>float Param4</a:t>
            </a:r>
          </a:p>
          <a:p>
            <a:pPr lvl="8"/>
            <a:r>
              <a:rPr lang="en-US" altLang="ko-KR" dirty="0"/>
              <a:t>char  </a:t>
            </a:r>
            <a:r>
              <a:rPr lang="en-US" altLang="ko-KR" dirty="0" err="1"/>
              <a:t>strData</a:t>
            </a:r>
            <a:r>
              <a:rPr lang="en-US" altLang="ko-KR" dirty="0"/>
              <a:t>[BUFFER_DATA_SIZE];</a:t>
            </a:r>
          </a:p>
          <a:p>
            <a:r>
              <a:rPr lang="en-US" altLang="ko-KR" dirty="0"/>
              <a:t>}SOCKET_DATA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Command </a:t>
            </a:r>
            <a:r>
              <a:rPr lang="en-US" altLang="ko-KR" dirty="0" smtClean="0"/>
              <a:t>Code)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r>
              <a:rPr lang="en-US" altLang="ko-KR" dirty="0" smtClean="0"/>
              <a:t>CMD_ALARM</a:t>
            </a:r>
          </a:p>
          <a:p>
            <a:endParaRPr lang="en-US" altLang="ko-KR" dirty="0" smtClean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53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CMD_SIGNAL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(CMD_SIGNAL)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(Signal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/>
              <a:t>Signal</a:t>
            </a:r>
            <a:r>
              <a:rPr lang="en-US" altLang="ko-KR" dirty="0" smtClean="0"/>
              <a:t> Value)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03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CMD_DATA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(CMD_DATA)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(Data Page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(Data Item Index)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(Data Item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63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(CMD_RETURN)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(CMD_RETURN)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(Return/Received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19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(CMD_STATUS)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(CMD_STATUS)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(Status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176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자동</a:t>
            </a:r>
            <a:r>
              <a:rPr lang="en-US" altLang="ko-KR" smtClean="0"/>
              <a:t>/</a:t>
            </a:r>
            <a:r>
              <a:rPr lang="ko-KR" altLang="en-US" smtClean="0"/>
              <a:t>수동 전환 스위치 변경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685" y="1868133"/>
            <a:ext cx="6140669" cy="2313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26" y="4358689"/>
            <a:ext cx="6105525" cy="22955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60419" y="2355365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71155" y="4801786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5382126" y="3864138"/>
            <a:ext cx="433137" cy="4945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37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793" y="1825625"/>
            <a:ext cx="55424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46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77" y="1825625"/>
            <a:ext cx="6714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 개발 </a:t>
            </a:r>
            <a:r>
              <a:rPr lang="ko-KR" altLang="en-US" smtClean="0"/>
              <a:t>일정 </a:t>
            </a:r>
            <a:r>
              <a:rPr lang="en-US" altLang="ko-KR" smtClean="0"/>
              <a:t>(</a:t>
            </a:r>
            <a:r>
              <a:rPr lang="ko-KR" altLang="en-US" smtClean="0"/>
              <a:t>진행사항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mtClean="0"/>
              <a:t>AOI</a:t>
            </a:r>
          </a:p>
          <a:p>
            <a:pPr lvl="1"/>
            <a:r>
              <a:rPr lang="en-US" altLang="ko-KR" smtClean="0"/>
              <a:t>R2R Code </a:t>
            </a:r>
            <a:r>
              <a:rPr lang="ko-KR" altLang="en-US" smtClean="0"/>
              <a:t>포팅완료</a:t>
            </a:r>
            <a:endParaRPr lang="en-US" altLang="ko-KR" smtClean="0"/>
          </a:p>
          <a:p>
            <a:r>
              <a:rPr lang="en-US" altLang="ko-KR" smtClean="0"/>
              <a:t>CAM Master</a:t>
            </a:r>
          </a:p>
          <a:p>
            <a:r>
              <a:rPr lang="en-US" altLang="ko-KR" smtClean="0"/>
              <a:t>VS</a:t>
            </a:r>
          </a:p>
          <a:p>
            <a:r>
              <a:rPr lang="en-US" altLang="ko-KR" smtClean="0"/>
              <a:t>Image Viewer</a:t>
            </a:r>
          </a:p>
          <a:p>
            <a:r>
              <a:rPr lang="en-US" altLang="ko-KR" smtClean="0"/>
              <a:t>PLC</a:t>
            </a:r>
          </a:p>
          <a:p>
            <a:pPr lvl="1"/>
            <a:r>
              <a:rPr lang="ko-KR" altLang="en-US" smtClean="0"/>
              <a:t>전장조립완료 후 </a:t>
            </a:r>
            <a:r>
              <a:rPr lang="en-US" altLang="ko-KR" smtClean="0"/>
              <a:t>2</a:t>
            </a:r>
            <a:r>
              <a:rPr lang="ko-KR" altLang="en-US" smtClean="0"/>
              <a:t>주간 프로그래밍 진행</a:t>
            </a:r>
            <a:endParaRPr lang="en-US" altLang="ko-KR" smtClean="0"/>
          </a:p>
          <a:p>
            <a:r>
              <a:rPr lang="en-US" altLang="ko-KR" smtClean="0"/>
              <a:t>Punching</a:t>
            </a:r>
          </a:p>
          <a:p>
            <a:pPr lvl="1"/>
            <a:r>
              <a:rPr lang="en-US" altLang="ko-KR" smtClean="0"/>
              <a:t>2D Reader </a:t>
            </a:r>
            <a:r>
              <a:rPr lang="ko-KR" altLang="en-US" smtClean="0"/>
              <a:t>포팅</a:t>
            </a:r>
            <a:endParaRPr lang="en-US" altLang="ko-KR" smtClean="0"/>
          </a:p>
          <a:p>
            <a:r>
              <a:rPr lang="en-US" altLang="ko-KR" smtClean="0"/>
              <a:t>Engraving</a:t>
            </a:r>
          </a:p>
          <a:p>
            <a:pPr lvl="1"/>
            <a:r>
              <a:rPr lang="en-US" altLang="ko-KR" smtClean="0"/>
              <a:t>2D Reader, 2D </a:t>
            </a:r>
            <a:r>
              <a:rPr lang="ko-KR" altLang="en-US" smtClean="0"/>
              <a:t>각인 관련 프로그래밍 완료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30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“D:\ItsFile\</a:t>
            </a:r>
            <a:r>
              <a:rPr lang="ko-KR" altLang="en-US" dirty="0" smtClean="0"/>
              <a:t>모델명</a:t>
            </a:r>
            <a:r>
              <a:rPr lang="en-US" altLang="ko-KR" dirty="0" smtClean="0"/>
              <a:t>\ITS_CODE\</a:t>
            </a:r>
            <a:r>
              <a:rPr lang="ko-KR" altLang="en-US" dirty="0" err="1" smtClean="0"/>
              <a:t>로트명</a:t>
            </a:r>
            <a:r>
              <a:rPr lang="en-US" altLang="ko-KR" dirty="0" smtClean="0"/>
              <a:t>\</a:t>
            </a:r>
            <a:r>
              <a:rPr lang="ko-KR" altLang="en-US" dirty="0" err="1" smtClean="0"/>
              <a:t>레이어명</a:t>
            </a:r>
            <a:r>
              <a:rPr lang="en-US" altLang="ko-KR" dirty="0" smtClean="0"/>
              <a:t>\” </a:t>
            </a:r>
            <a:r>
              <a:rPr lang="ko-KR" altLang="en-US" dirty="0" smtClean="0"/>
              <a:t>폴더생성</a:t>
            </a:r>
            <a:endParaRPr lang="en-US" altLang="ko-KR" dirty="0" smtClean="0"/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</a:t>
            </a:r>
            <a:r>
              <a:rPr lang="en-US" altLang="ko-KR" dirty="0" smtClean="0"/>
              <a:t>ITS_CODE\</a:t>
            </a:r>
            <a:r>
              <a:rPr lang="en-US" altLang="ko-KR" dirty="0" smtClean="0">
                <a:solidFill>
                  <a:srgbClr val="FF0000"/>
                </a:solidFill>
              </a:rPr>
              <a:t>ITS_CODE.txt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파일생성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2480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ITS_CODE.txt </a:t>
            </a:r>
            <a:r>
              <a:rPr lang="ko-KR" altLang="en-US" dirty="0" smtClean="0"/>
              <a:t>파일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내층시리얼번호</a:t>
            </a:r>
            <a:r>
              <a:rPr lang="en-US" altLang="ko-KR" dirty="0" smtClean="0"/>
              <a:t>]</a:t>
            </a:r>
          </a:p>
          <a:p>
            <a:r>
              <a:rPr lang="en-US" altLang="ko-KR" dirty="0"/>
              <a:t>Test </a:t>
            </a:r>
            <a:r>
              <a:rPr lang="en-US" altLang="ko-KR" dirty="0" smtClean="0"/>
              <a:t>Mode = 1 // 1: </a:t>
            </a:r>
            <a:r>
              <a:rPr lang="ko-KR" altLang="en-US" dirty="0" smtClean="0"/>
              <a:t>내층모드 </a:t>
            </a:r>
            <a:r>
              <a:rPr lang="en-US" altLang="ko-KR" dirty="0" smtClean="0"/>
              <a:t>, 2: </a:t>
            </a:r>
            <a:r>
              <a:rPr lang="ko-KR" altLang="en-US" dirty="0" err="1" smtClean="0"/>
              <a:t>외층모드</a:t>
            </a:r>
            <a:endParaRPr lang="en-US" altLang="ko-KR" dirty="0" smtClean="0"/>
          </a:p>
          <a:p>
            <a:r>
              <a:rPr lang="en-US" altLang="ko-KR" dirty="0"/>
              <a:t>Dual </a:t>
            </a:r>
            <a:r>
              <a:rPr lang="en-US" altLang="ko-KR" dirty="0" smtClean="0"/>
              <a:t>Test = 1   // 1: </a:t>
            </a:r>
            <a:r>
              <a:rPr lang="ko-KR" altLang="en-US" dirty="0" smtClean="0"/>
              <a:t>양면검사</a:t>
            </a:r>
            <a:r>
              <a:rPr lang="en-US" altLang="ko-KR" dirty="0" smtClean="0"/>
              <a:t>, 0: </a:t>
            </a:r>
            <a:r>
              <a:rPr lang="ko-KR" altLang="en-US" dirty="0" smtClean="0"/>
              <a:t>단면검사</a:t>
            </a:r>
            <a:endParaRPr lang="en-US" altLang="ko-KR" dirty="0" smtClean="0"/>
          </a:p>
          <a:p>
            <a:r>
              <a:rPr lang="en-US" altLang="ko-KR" dirty="0"/>
              <a:t>Process Unit </a:t>
            </a:r>
            <a:r>
              <a:rPr lang="en-US" altLang="ko-KR" dirty="0" smtClean="0"/>
              <a:t>Code = V90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Model = </a:t>
            </a:r>
            <a:r>
              <a:rPr lang="ko-KR" altLang="en-US" dirty="0" smtClean="0"/>
              <a:t>내층모델명</a:t>
            </a:r>
            <a:endParaRPr lang="en-US" altLang="ko-KR" dirty="0" smtClean="0"/>
          </a:p>
          <a:p>
            <a:r>
              <a:rPr lang="en-US" altLang="ko-KR" dirty="0"/>
              <a:t>Its </a:t>
            </a:r>
            <a:r>
              <a:rPr lang="en-US" altLang="ko-KR" dirty="0" smtClean="0"/>
              <a:t>Code = </a:t>
            </a:r>
            <a:r>
              <a:rPr lang="en-US" altLang="ko-KR" dirty="0" smtClean="0">
                <a:solidFill>
                  <a:srgbClr val="FF0000"/>
                </a:solidFill>
              </a:rPr>
              <a:t>ITS_CODE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Lot = </a:t>
            </a:r>
            <a:r>
              <a:rPr lang="ko-KR" altLang="en-US" dirty="0" smtClean="0"/>
              <a:t>내층 </a:t>
            </a:r>
            <a:r>
              <a:rPr lang="ko-KR" altLang="en-US" dirty="0" err="1" smtClean="0"/>
              <a:t>로트명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smtClean="0"/>
              <a:t>Up = </a:t>
            </a:r>
            <a:r>
              <a:rPr lang="ko-KR" altLang="en-US" dirty="0"/>
              <a:t>내층 </a:t>
            </a:r>
            <a:r>
              <a:rPr lang="ko-KR" altLang="en-US" dirty="0" smtClean="0"/>
              <a:t>상면 </a:t>
            </a:r>
            <a:r>
              <a:rPr lang="ko-KR" altLang="en-US" dirty="0" err="1" smtClean="0"/>
              <a:t>레이어명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err="1" smtClean="0"/>
              <a:t>Dn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내층 </a:t>
            </a:r>
            <a:r>
              <a:rPr lang="ko-KR" altLang="en-US" dirty="0" smtClean="0"/>
              <a:t>하면 </a:t>
            </a:r>
            <a:r>
              <a:rPr lang="ko-KR" altLang="en-US" dirty="0" err="1"/>
              <a:t>레이어명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111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\ITS_CODE\Result.txt” ITS </a:t>
            </a:r>
            <a:r>
              <a:rPr lang="ko-KR" altLang="en-US" dirty="0"/>
              <a:t>결과파일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ITS_CODE.txt</a:t>
            </a:r>
            <a:r>
              <a:rPr lang="ko-KR" altLang="en-US" dirty="0" smtClean="0"/>
              <a:t>의 정보로 내층의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err="1" smtClean="0"/>
              <a:t>외층의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smtClean="0"/>
              <a:t>내층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것과 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것을 </a:t>
            </a:r>
            <a:r>
              <a:rPr lang="ko-KR" altLang="en-US" dirty="0" err="1" smtClean="0"/>
              <a:t>머징함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/>
              <a:t>\</a:t>
            </a:r>
            <a:r>
              <a:rPr lang="en-US" altLang="ko-KR" smtClean="0"/>
              <a:t>ITS_CODE\ReelMapDataIts.txt” </a:t>
            </a:r>
            <a:r>
              <a:rPr lang="ko-KR" altLang="en-US" dirty="0" err="1" smtClean="0"/>
              <a:t>내외층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릴맵파일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128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</a:t>
            </a:r>
            <a:r>
              <a:rPr lang="ko-KR" altLang="en-US" dirty="0"/>
              <a:t> </a:t>
            </a:r>
            <a:r>
              <a:rPr lang="en-US" altLang="ko-KR" smtClean="0"/>
              <a:t>JOB</a:t>
            </a:r>
            <a:r>
              <a:rPr lang="ko-KR" altLang="en-US" smtClean="0"/>
              <a:t> </a:t>
            </a:r>
            <a:r>
              <a:rPr lang="ko-KR" altLang="en-US" dirty="0" smtClean="0"/>
              <a:t>경로 리스트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ItsJobPath.ini</a:t>
            </a:r>
          </a:p>
          <a:p>
            <a:pPr lvl="1"/>
            <a:r>
              <a:rPr lang="en-US" altLang="ko-KR" dirty="0" smtClean="0"/>
              <a:t>[Its Code]</a:t>
            </a:r>
          </a:p>
          <a:p>
            <a:pPr lvl="2"/>
            <a:r>
              <a:rPr lang="en-US" altLang="ko-KR" dirty="0" smtClean="0"/>
              <a:t>Inner Path = </a:t>
            </a:r>
            <a:r>
              <a:rPr lang="en-US" altLang="ko-KR" dirty="0" smtClean="0">
                <a:hlinkClick r:id="rId2" action="ppaction://hlinkfile"/>
              </a:rPr>
              <a:t>\\192.158.60.90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Outer Path = </a:t>
            </a:r>
            <a:r>
              <a:rPr lang="en-US" altLang="ko-KR" dirty="0" smtClean="0">
                <a:hlinkClick r:id="rId3" action="ppaction://hlinkfile"/>
              </a:rPr>
              <a:t>\\192.168.80.90</a:t>
            </a:r>
            <a:endParaRPr lang="en-US" altLang="ko-KR" dirty="0" smtClean="0"/>
          </a:p>
          <a:p>
            <a:pPr lvl="1"/>
            <a:r>
              <a:rPr lang="en-US" altLang="ko-KR" dirty="0"/>
              <a:t>[Its Code]</a:t>
            </a:r>
          </a:p>
          <a:p>
            <a:pPr lvl="2"/>
            <a:r>
              <a:rPr lang="en-US" altLang="ko-KR" dirty="0"/>
              <a:t>Inner Path = </a:t>
            </a:r>
            <a:r>
              <a:rPr lang="en-US" altLang="ko-KR" dirty="0">
                <a:hlinkClick r:id="rId4" action="ppaction://hlinkfile"/>
              </a:rPr>
              <a:t>\\</a:t>
            </a:r>
            <a:r>
              <a:rPr lang="en-US" altLang="ko-KR" dirty="0" smtClean="0">
                <a:hlinkClick r:id="rId4" action="ppaction://hlinkfile"/>
              </a:rPr>
              <a:t>192.158.90.90</a:t>
            </a:r>
            <a:endParaRPr lang="en-US" altLang="ko-KR" dirty="0"/>
          </a:p>
          <a:p>
            <a:pPr lvl="2"/>
            <a:r>
              <a:rPr lang="en-US" altLang="ko-KR" dirty="0"/>
              <a:t>Outer Path = </a:t>
            </a:r>
            <a:r>
              <a:rPr lang="en-US" altLang="ko-KR" dirty="0">
                <a:hlinkClick r:id="rId3" action="ppaction://hlinkfile"/>
              </a:rPr>
              <a:t>\\192.168.80.90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974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마킹기가</a:t>
            </a:r>
            <a:r>
              <a:rPr lang="ko-KR" altLang="en-US" dirty="0">
                <a:solidFill>
                  <a:srgbClr val="FF0000"/>
                </a:solidFill>
              </a:rPr>
              <a:t> 인쇄 가능 상태인지를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: </a:t>
            </a:r>
            <a:r>
              <a:rPr lang="en-US" altLang="ko-KR" dirty="0" err="1" smtClean="0"/>
              <a:t>RX,Ready【CR</a:t>
            </a:r>
            <a:r>
              <a:rPr lang="en-US" altLang="ko-KR" dirty="0" smtClean="0"/>
              <a:t>】 </a:t>
            </a:r>
          </a:p>
          <a:p>
            <a:pPr lvl="1"/>
            <a:r>
              <a:rPr lang="en-US" altLang="ko-KR" dirty="0" smtClean="0"/>
              <a:t>RX RTN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 </a:t>
            </a:r>
          </a:p>
          <a:p>
            <a:pPr lvl="3"/>
            <a:r>
              <a:rPr lang="en-US" altLang="ko-KR" dirty="0" smtClean="0"/>
              <a:t>0:READYON, </a:t>
            </a:r>
            <a:r>
              <a:rPr lang="en-US" altLang="ko-KR" dirty="0"/>
              <a:t>1:READYOFF(</a:t>
            </a:r>
            <a:r>
              <a:rPr lang="ko-KR" altLang="en-US" dirty="0"/>
              <a:t>에러 발생 중</a:t>
            </a:r>
            <a:r>
              <a:rPr lang="en-US" altLang="ko-KR" dirty="0" smtClean="0"/>
              <a:t>), </a:t>
            </a:r>
            <a:r>
              <a:rPr lang="en-US" altLang="ko-KR" dirty="0"/>
              <a:t>2:READY OFF(</a:t>
            </a:r>
            <a:r>
              <a:rPr lang="ko-KR" altLang="en-US" dirty="0"/>
              <a:t>인쇄 중 또는 전개 중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err="1"/>
              <a:t>파라미터</a:t>
            </a:r>
            <a:r>
              <a:rPr lang="en-US" altLang="ko-KR" dirty="0"/>
              <a:t>A</a:t>
            </a:r>
            <a:r>
              <a:rPr lang="ko-KR" altLang="en-US" dirty="0"/>
              <a:t>가 「</a:t>
            </a:r>
            <a:r>
              <a:rPr lang="en-US" altLang="ko-KR" dirty="0"/>
              <a:t>1</a:t>
            </a:r>
            <a:r>
              <a:rPr lang="ko-KR" altLang="en-US" dirty="0"/>
              <a:t>」인 경우는 에러를 해제하지 않으면 인쇄할 수 없습니다</a:t>
            </a:r>
            <a:r>
              <a:rPr lang="en-US" altLang="ko-KR" dirty="0" smtClean="0"/>
              <a:t>.</a:t>
            </a:r>
          </a:p>
          <a:p>
            <a:pPr lvl="4"/>
            <a:r>
              <a:rPr lang="en-US" altLang="ko-KR" dirty="0" err="1"/>
              <a:t>ErrorClear</a:t>
            </a:r>
            <a:r>
              <a:rPr lang="ko-KR" altLang="en-US" dirty="0"/>
              <a:t>커맨드를 사용하여 에러를 해제해 주십시오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발생한 에러의 종류가 </a:t>
            </a:r>
            <a:r>
              <a:rPr lang="ko-KR" altLang="en-US" dirty="0" err="1"/>
              <a:t>단자대</a:t>
            </a:r>
            <a:r>
              <a:rPr lang="ko-KR" altLang="en-US" dirty="0"/>
              <a:t> 상태의 에러</a:t>
            </a:r>
            <a:r>
              <a:rPr lang="en-US" altLang="ko-KR" dirty="0"/>
              <a:t>(T***)</a:t>
            </a:r>
            <a:r>
              <a:rPr lang="ko-KR" altLang="en-US" dirty="0"/>
              <a:t>인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 </a:t>
            </a:r>
            <a:r>
              <a:rPr lang="ko-KR" altLang="en-US" dirty="0"/>
              <a:t>단자대의 </a:t>
            </a:r>
            <a:r>
              <a:rPr lang="en-US" altLang="ko-KR" dirty="0"/>
              <a:t>ON/OFF</a:t>
            </a:r>
            <a:r>
              <a:rPr lang="ko-KR" altLang="en-US" dirty="0"/>
              <a:t>상태를 확인</a:t>
            </a:r>
          </a:p>
        </p:txBody>
      </p:sp>
    </p:spTree>
    <p:extLst>
      <p:ext uri="{BB962C8B-B14F-4D97-AF65-F5344CB8AC3E}">
        <p14:creationId xmlns:p14="http://schemas.microsoft.com/office/powerpoint/2010/main" val="34687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단자대</a:t>
            </a:r>
            <a:r>
              <a:rPr lang="ko-KR" altLang="en-US" dirty="0"/>
              <a:t> 및 통신에서 인쇄 시작 입력의 접수 허가</a:t>
            </a:r>
            <a:r>
              <a:rPr lang="en-US" altLang="ko-KR" dirty="0"/>
              <a:t>/</a:t>
            </a:r>
            <a:r>
              <a:rPr lang="ko-KR" altLang="en-US" dirty="0"/>
              <a:t>금지를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WX,TriggerLock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RX,TriggerLock【CR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허가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금지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ko-KR" altLang="en-US" dirty="0"/>
              <a:t>인쇄 중에 이 커맨드를 수신하여도 인쇄는 멈추지 않고 다음 인쇄 시작 입력을 접수하지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4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85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WX,Check2DCode4=A,B,C,D,E,F,G,H,I,J,K,L,M,N,O【CR】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WX,OK,P,Q,R【CR】</a:t>
            </a:r>
            <a:endParaRPr lang="en-US" altLang="ko-KR" dirty="0" smtClean="0"/>
          </a:p>
          <a:p>
            <a:pPr lvl="2"/>
            <a:r>
              <a:rPr lang="en-US" altLang="ko-KR" dirty="0"/>
              <a:t>A: </a:t>
            </a:r>
            <a:r>
              <a:rPr lang="en-US" altLang="ko-KR" dirty="0" smtClean="0"/>
              <a:t>0~3</a:t>
            </a:r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 smtClean="0"/>
              <a:t>현재 </a:t>
            </a:r>
            <a:r>
              <a:rPr lang="ko-KR" altLang="en-US" dirty="0"/>
              <a:t>스캐너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/>
              <a:t>블록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/>
              <a:t>블록 좌표</a:t>
            </a:r>
            <a:r>
              <a:rPr lang="en-US" altLang="ko-KR" dirty="0"/>
              <a:t>(</a:t>
            </a:r>
            <a:r>
              <a:rPr lang="ko-KR" altLang="en-US" dirty="0"/>
              <a:t>이전 </a:t>
            </a:r>
            <a:r>
              <a:rPr lang="ko-KR" altLang="en-US" dirty="0" err="1"/>
              <a:t>트래킹</a:t>
            </a:r>
            <a:r>
              <a:rPr lang="ko-KR" altLang="en-US" dirty="0"/>
              <a:t> 결과를 반영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B: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en-US" altLang="ko-KR" dirty="0" smtClean="0"/>
              <a:t>mm)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</a:t>
            </a:r>
            <a:r>
              <a:rPr lang="en-US" altLang="ko-KR" dirty="0" smtClean="0"/>
              <a:t>	: </a:t>
            </a:r>
            <a:r>
              <a:rPr lang="en-US" altLang="ko-KR" dirty="0"/>
              <a:t>-062.500</a:t>
            </a:r>
            <a:r>
              <a:rPr lang="ko-KR" altLang="en-US" dirty="0"/>
              <a:t>～</a:t>
            </a:r>
            <a:r>
              <a:rPr lang="en-US" altLang="ko-KR" dirty="0" smtClean="0"/>
              <a:t>0062.500</a:t>
            </a:r>
          </a:p>
          <a:p>
            <a:pPr lvl="3"/>
            <a:r>
              <a:rPr lang="en-US" altLang="ko-KR" dirty="0"/>
              <a:t>Wide </a:t>
            </a:r>
            <a:r>
              <a:rPr lang="en-US" altLang="ko-KR" dirty="0" smtClean="0"/>
              <a:t>	: </a:t>
            </a:r>
            <a:r>
              <a:rPr lang="en-US" altLang="ko-KR" dirty="0"/>
              <a:t>-165.000</a:t>
            </a:r>
            <a:r>
              <a:rPr lang="ko-KR" altLang="en-US" dirty="0"/>
              <a:t>～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</a:t>
            </a:r>
            <a:r>
              <a:rPr lang="en-US" altLang="ko-KR" dirty="0" smtClean="0"/>
              <a:t>	: </a:t>
            </a:r>
            <a:r>
              <a:rPr lang="en-US" altLang="ko-KR" dirty="0"/>
              <a:t>-025.000</a:t>
            </a:r>
            <a:r>
              <a:rPr lang="ko-KR" altLang="en-US" dirty="0"/>
              <a:t>～</a:t>
            </a:r>
            <a:r>
              <a:rPr lang="en-US" altLang="ko-KR" dirty="0"/>
              <a:t>0025.000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8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D: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  <a:p>
            <a:pPr lvl="2"/>
            <a:r>
              <a:rPr lang="en-US" altLang="ko-KR" dirty="0" smtClean="0"/>
              <a:t>E</a:t>
            </a:r>
            <a:r>
              <a:rPr lang="en-US" altLang="ko-KR" dirty="0"/>
              <a:t>: </a:t>
            </a:r>
            <a:r>
              <a:rPr lang="en-US" altLang="ko-KR" dirty="0" smtClean="0"/>
              <a:t>000~100	: </a:t>
            </a:r>
            <a:r>
              <a:rPr lang="ko-KR" altLang="en-US" dirty="0"/>
              <a:t>판독 영역</a:t>
            </a:r>
            <a:r>
              <a:rPr lang="en-US" altLang="ko-KR" dirty="0" smtClean="0"/>
              <a:t>(%) - </a:t>
            </a:r>
            <a:r>
              <a:rPr lang="ko-KR" altLang="en-US" dirty="0"/>
              <a:t>「</a:t>
            </a:r>
            <a:r>
              <a:rPr lang="en-US" altLang="ko-KR" dirty="0"/>
              <a:t>0</a:t>
            </a:r>
            <a:r>
              <a:rPr lang="ko-KR" altLang="en-US" dirty="0"/>
              <a:t>」는 영역 지정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인 경우는 </a:t>
            </a:r>
            <a:r>
              <a:rPr lang="en-US" altLang="ko-KR" dirty="0"/>
              <a:t>100%</a:t>
            </a:r>
            <a:r>
              <a:rPr lang="ko-KR" altLang="en-US" dirty="0"/>
              <a:t>와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3"/>
            <a:r>
              <a:rPr lang="en-US" altLang="ko-KR" dirty="0"/>
              <a:t>A:2</a:t>
            </a:r>
            <a:r>
              <a:rPr lang="ko-KR" altLang="en-US" dirty="0"/>
              <a:t>인 경우는 자동 영역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/>
            <a:r>
              <a:rPr lang="en-US" altLang="ko-KR" dirty="0"/>
              <a:t>G:0/1</a:t>
            </a:r>
            <a:r>
              <a:rPr lang="ko-KR" altLang="en-US" dirty="0"/>
              <a:t>인 경우는</a:t>
            </a:r>
            <a:r>
              <a:rPr lang="en-US" altLang="ko-KR" dirty="0"/>
              <a:t>100%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2"/>
            <a:r>
              <a:rPr lang="en-US" altLang="ko-KR" dirty="0"/>
              <a:t>F: </a:t>
            </a:r>
            <a:r>
              <a:rPr lang="en-US" altLang="ko-KR" dirty="0" smtClean="0"/>
              <a:t>000~255	: </a:t>
            </a:r>
            <a:r>
              <a:rPr lang="ko-KR" altLang="en-US" dirty="0"/>
              <a:t>블록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35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G: </a:t>
            </a:r>
            <a:r>
              <a:rPr lang="en-US" altLang="ko-KR" dirty="0" smtClean="0"/>
              <a:t>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전체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전체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/>
              <a:t>H: 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</a:t>
            </a:r>
            <a:endParaRPr lang="en-US" altLang="ko-KR" dirty="0" smtClean="0"/>
          </a:p>
          <a:p>
            <a:pPr lvl="3"/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 smtClean="0"/>
              <a:t>I</a:t>
            </a:r>
            <a:r>
              <a:rPr lang="en-US" altLang="ko-KR" dirty="0"/>
              <a:t>: </a:t>
            </a:r>
            <a:r>
              <a:rPr lang="en-US" altLang="ko-KR" dirty="0" smtClean="0"/>
              <a:t>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3"/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J: </a:t>
            </a:r>
            <a:r>
              <a:rPr lang="en-US" altLang="ko-KR" dirty="0" smtClean="0"/>
              <a:t>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</a:t>
            </a:r>
            <a:r>
              <a:rPr lang="en-US" altLang="ko-KR" dirty="0"/>
              <a:t>1: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K: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 </a:t>
            </a:r>
            <a:r>
              <a:rPr lang="en-US" altLang="ko-KR" dirty="0" smtClean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2"/>
            <a:r>
              <a:rPr lang="en-US" altLang="ko-KR" dirty="0"/>
              <a:t>L: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2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2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M</a:t>
            </a:r>
            <a:r>
              <a:rPr lang="en-US" altLang="ko-KR" dirty="0"/>
              <a:t>: </a:t>
            </a:r>
            <a:r>
              <a:rPr lang="en-US" altLang="ko-KR" dirty="0" smtClean="0"/>
              <a:t>0/1		: </a:t>
            </a:r>
            <a:r>
              <a:rPr lang="ko-KR" altLang="en-US" dirty="0"/>
              <a:t>내장 조명 </a:t>
            </a:r>
            <a:r>
              <a:rPr lang="en-US" altLang="ko-KR" dirty="0"/>
              <a:t>3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N: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O: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endParaRPr lang="en-US" altLang="ko-KR" dirty="0" smtClean="0"/>
          </a:p>
          <a:p>
            <a:pPr lvl="2"/>
            <a:r>
              <a:rPr lang="en-US" altLang="ko-KR" dirty="0"/>
              <a:t>P: </a:t>
            </a:r>
            <a:r>
              <a:rPr lang="en-US" altLang="ko-KR" dirty="0" smtClean="0"/>
              <a:t>A~D/F		: </a:t>
            </a:r>
            <a:r>
              <a:rPr lang="en-US" altLang="ko-KR" dirty="0"/>
              <a:t>AIM-DPM</a:t>
            </a:r>
            <a:r>
              <a:rPr lang="ko-KR" altLang="en-US" dirty="0"/>
              <a:t>의 종합 등급</a:t>
            </a:r>
            <a:endParaRPr lang="en-US" altLang="ko-KR" dirty="0" smtClean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Q: </a:t>
            </a:r>
            <a:r>
              <a:rPr lang="en-US" altLang="ko-KR" dirty="0" smtClean="0">
                <a:solidFill>
                  <a:srgbClr val="FF0000"/>
                </a:solidFill>
              </a:rPr>
              <a:t>000~100		: </a:t>
            </a:r>
            <a:r>
              <a:rPr lang="ko-KR" altLang="en-US" dirty="0" err="1">
                <a:solidFill>
                  <a:srgbClr val="FF0000"/>
                </a:solidFill>
              </a:rPr>
              <a:t>매칭</a:t>
            </a:r>
            <a:r>
              <a:rPr lang="ko-KR" altLang="en-US" dirty="0">
                <a:solidFill>
                  <a:srgbClr val="FF0000"/>
                </a:solidFill>
              </a:rPr>
              <a:t> 레벨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R: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r>
              <a:rPr lang="en-US" altLang="ko-KR" dirty="0" smtClean="0">
                <a:solidFill>
                  <a:srgbClr val="FF0000"/>
                </a:solidFill>
              </a:rPr>
              <a:t>	: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코드의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※ 2D </a:t>
            </a:r>
            <a:r>
              <a:rPr lang="ko-KR" altLang="en-US" dirty="0"/>
              <a:t>코드를 찾을 수 없는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통신 </a:t>
            </a:r>
            <a:r>
              <a:rPr lang="ko-KR" altLang="en-US" dirty="0" smtClean="0"/>
              <a:t>에러 </a:t>
            </a:r>
            <a:r>
              <a:rPr lang="en-US" altLang="ko-KR" dirty="0">
                <a:solidFill>
                  <a:srgbClr val="FF0000"/>
                </a:solidFill>
              </a:rPr>
              <a:t>S087</a:t>
            </a:r>
            <a:r>
              <a:rPr lang="ko-KR" altLang="en-US" dirty="0">
                <a:solidFill>
                  <a:srgbClr val="FF0000"/>
                </a:solidFill>
              </a:rPr>
              <a:t>「</a:t>
            </a:r>
            <a:r>
              <a:rPr lang="en-US" altLang="ko-KR" dirty="0">
                <a:solidFill>
                  <a:srgbClr val="FF0000"/>
                </a:solidFill>
              </a:rPr>
              <a:t>2D code reading error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를 반환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842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R2R </a:t>
            </a:r>
            <a:r>
              <a:rPr lang="ko-KR" altLang="en-US" smtClean="0"/>
              <a:t>작업 모드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3040117" cy="4351338"/>
          </a:xfrm>
        </p:spPr>
        <p:txBody>
          <a:bodyPr/>
          <a:lstStyle/>
          <a:p>
            <a:r>
              <a:rPr lang="ko-KR" altLang="en-US" smtClean="0"/>
              <a:t>샘플검사</a:t>
            </a:r>
            <a:endParaRPr lang="en-US" altLang="ko-KR" smtClean="0"/>
          </a:p>
          <a:p>
            <a:pPr lvl="1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내층검사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236757" y="1819630"/>
            <a:ext cx="2920788" cy="197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단면검사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236757" y="3927692"/>
            <a:ext cx="2920788" cy="214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양면검사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340251" y="1819630"/>
            <a:ext cx="4742015" cy="3500816"/>
            <a:chOff x="7340251" y="1819630"/>
            <a:chExt cx="4742015" cy="35008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0251" y="1819630"/>
              <a:ext cx="4742015" cy="350081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340251" y="2379792"/>
              <a:ext cx="2066680" cy="6241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230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운전 중인 작업에서 설정된 조명의 </a:t>
            </a:r>
            <a:r>
              <a:rPr lang="en-US" altLang="ko-KR" dirty="0"/>
              <a:t>ON/OFF</a:t>
            </a:r>
            <a:r>
              <a:rPr lang="ko-KR" altLang="en-US" dirty="0"/>
              <a:t>상태를 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WX,Lighting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RX,Lighting【CR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조명 상태</a:t>
            </a:r>
            <a:endParaRPr lang="en-US" altLang="ko-KR" dirty="0" smtClean="0"/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/>
              <a:t>소등</a:t>
            </a:r>
            <a:r>
              <a:rPr lang="en-US" altLang="ko-KR" dirty="0" smtClean="0"/>
              <a:t>, 1:</a:t>
            </a:r>
            <a:r>
              <a:rPr lang="ko-KR" altLang="en-US" dirty="0" smtClean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5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RX,Error【CR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 err="1"/>
              <a:t>RX,OK,</a:t>
            </a:r>
            <a:r>
              <a:rPr lang="en-US" altLang="ko-KR" b="1" i="1" dirty="0" err="1"/>
              <a:t>A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ᆞᆞᆞ【CR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에러의 발생상태를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</a:t>
            </a:r>
            <a:r>
              <a:rPr lang="ko-KR" altLang="en-US" dirty="0" smtClean="0"/>
              <a:t>에러가 발생하지 않음</a:t>
            </a:r>
            <a:r>
              <a:rPr lang="en-US" altLang="ko-KR" dirty="0" smtClean="0"/>
              <a:t>, 1:</a:t>
            </a:r>
            <a:r>
              <a:rPr lang="ko-KR" altLang="en-US" dirty="0"/>
              <a:t>에러가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:E003~E531/W001~W531/T000~T017 - </a:t>
            </a:r>
            <a:r>
              <a:rPr lang="ko-KR" altLang="en-US" dirty="0"/>
              <a:t>발생한 에러를 콤마 구분으로 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26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해제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WX,ErrorClear【CR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 smtClean="0"/>
              <a:t>레이저 </a:t>
            </a:r>
            <a:r>
              <a:rPr lang="ko-KR" altLang="en-US" dirty="0" err="1"/>
              <a:t>마킹기의</a:t>
            </a:r>
            <a:r>
              <a:rPr lang="ko-KR" altLang="en-US" dirty="0"/>
              <a:t> 에러 원인이 남은 채 </a:t>
            </a:r>
            <a:r>
              <a:rPr lang="en-US" altLang="ko-KR" dirty="0" err="1"/>
              <a:t>ErrorClear</a:t>
            </a:r>
            <a:r>
              <a:rPr lang="ko-KR" altLang="en-US" dirty="0"/>
              <a:t>커맨드를 </a:t>
            </a:r>
            <a:r>
              <a:rPr lang="ko-KR" altLang="en-US" dirty="0" smtClean="0"/>
              <a:t>보내면</a:t>
            </a:r>
            <a:r>
              <a:rPr lang="en-US" altLang="ko-KR" dirty="0" smtClean="0"/>
              <a:t>,</a:t>
            </a:r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응답에「 </a:t>
            </a:r>
            <a:r>
              <a:rPr lang="en-US" altLang="ko-KR" dirty="0"/>
              <a:t>OK</a:t>
            </a:r>
            <a:r>
              <a:rPr lang="ko-KR" altLang="en-US" dirty="0"/>
              <a:t>」가 반환되지만 에러 상태는 </a:t>
            </a:r>
            <a:r>
              <a:rPr lang="ko-KR" altLang="en-US" dirty="0" smtClean="0"/>
              <a:t>사라지지 않음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8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레이저 안전 모듈 동작 시의 셔터 개폐 유무를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WX,LaserSafetyModuleShutter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/>
              <a:t>RX,LaserSafetyModuleShutter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셔터 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셔터 상태를 「</a:t>
            </a:r>
            <a:r>
              <a:rPr lang="en-US" altLang="ko-KR" dirty="0"/>
              <a:t>1</a:t>
            </a:r>
            <a:r>
              <a:rPr lang="ko-KR" altLang="en-US" dirty="0"/>
              <a:t>」로 하면 안전 입력이 </a:t>
            </a:r>
            <a:r>
              <a:rPr lang="en-US" altLang="ko-KR" dirty="0"/>
              <a:t>ON</a:t>
            </a:r>
            <a:r>
              <a:rPr lang="ko-KR" altLang="en-US" dirty="0"/>
              <a:t>한 후 부터의 복귀시간이 </a:t>
            </a:r>
            <a:r>
              <a:rPr lang="ko-KR" altLang="en-US" dirty="0" smtClean="0"/>
              <a:t>늘어남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9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인쇄 완료 출력을 </a:t>
            </a:r>
            <a:r>
              <a:rPr lang="en-US" altLang="ko-KR" dirty="0"/>
              <a:t>ON</a:t>
            </a:r>
            <a:r>
              <a:rPr lang="ko-KR" altLang="en-US" dirty="0"/>
              <a:t>시키는 타이밍을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 smtClean="0"/>
              <a:t>WX,PrintCompTiming</a:t>
            </a:r>
            <a:r>
              <a:rPr lang="en-US" altLang="ko-KR" dirty="0" smtClean="0"/>
              <a:t>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 smtClean="0"/>
              <a:t>RX,PrintCompTimingr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인쇄 완료 출력 타이밍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 </a:t>
            </a:r>
            <a:r>
              <a:rPr lang="ko-KR" altLang="en-US" dirty="0" smtClean="0"/>
              <a:t>인쇄 동작 완료 후</a:t>
            </a:r>
            <a:r>
              <a:rPr lang="en-US" altLang="ko-KR" dirty="0" smtClean="0"/>
              <a:t>, 1: </a:t>
            </a:r>
            <a:r>
              <a:rPr lang="ko-KR" altLang="en-US" dirty="0" smtClean="0"/>
              <a:t>인쇄 확 및 </a:t>
            </a:r>
            <a:r>
              <a:rPr lang="en-US" altLang="ko-KR" dirty="0" smtClean="0"/>
              <a:t>2D </a:t>
            </a:r>
            <a:r>
              <a:rPr lang="ko-KR" altLang="en-US" dirty="0" smtClean="0"/>
              <a:t>코드 리더기 기능의 </a:t>
            </a:r>
            <a:r>
              <a:rPr lang="ko-KR" altLang="en-US" dirty="0" err="1" smtClean="0"/>
              <a:t>동작완료시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52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7470"/>
          </a:xfrm>
        </p:spPr>
        <p:txBody>
          <a:bodyPr>
            <a:normAutofit/>
          </a:bodyPr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X(mm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Y(mm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X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-062.500 ~ </a:t>
            </a:r>
            <a:r>
              <a:rPr lang="en-US" altLang="ko-KR" dirty="0" smtClean="0"/>
              <a:t>0062.500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Wide : -165.000 ~ 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: -025.000 ~ 0025.000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28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Y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125.000~0125.000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:-</a:t>
            </a:r>
            <a:r>
              <a:rPr lang="en-US" altLang="ko-KR" dirty="0" smtClean="0"/>
              <a:t>180.000~0180.000		: </a:t>
            </a:r>
            <a:r>
              <a:rPr lang="el-GR" altLang="ko-KR" dirty="0"/>
              <a:t>θ</a:t>
            </a:r>
            <a:r>
              <a:rPr lang="ko-KR" altLang="en-US" dirty="0"/>
              <a:t>각도 </a:t>
            </a:r>
            <a:r>
              <a:rPr lang="ko-KR" altLang="en-US" dirty="0" err="1"/>
              <a:t>보정량</a:t>
            </a:r>
            <a:r>
              <a:rPr lang="en-US" altLang="ko-KR" dirty="0" smtClean="0"/>
              <a:t>(°) – 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en-US" altLang="ko-KR" dirty="0" smtClean="0"/>
              <a:t>θ</a:t>
            </a:r>
            <a:r>
              <a:rPr lang="ko-KR" altLang="en-US" dirty="0"/>
              <a:t>각도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이동 기준점에서 좌표 </a:t>
            </a:r>
            <a:r>
              <a:rPr lang="ko-KR" altLang="en-US" dirty="0" err="1"/>
              <a:t>보정량을</a:t>
            </a:r>
            <a:r>
              <a:rPr lang="ko-KR" altLang="en-US" dirty="0"/>
              <a:t> 적용한 후의 위치를 원점으로 </a:t>
            </a:r>
            <a:r>
              <a:rPr lang="ko-KR" altLang="en-US" dirty="0" smtClean="0"/>
              <a:t>보정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대상 </a:t>
            </a:r>
            <a:r>
              <a:rPr lang="ko-KR" altLang="en-US" dirty="0"/>
              <a:t>물체 위치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정지 인쇄 설정 시에만 유효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890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:0/6				: </a:t>
            </a:r>
            <a:r>
              <a:rPr lang="ko-KR" altLang="en-US" dirty="0" smtClean="0"/>
              <a:t>높이보정방법 </a:t>
            </a:r>
            <a:r>
              <a:rPr lang="en-US" altLang="ko-KR" dirty="0" smtClean="0"/>
              <a:t>- (</a:t>
            </a:r>
            <a:r>
              <a:rPr lang="ko-KR" altLang="en-US" dirty="0" smtClean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보정량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en-US" altLang="ko-KR" dirty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Wide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Small : -15.000 ~ </a:t>
            </a:r>
            <a:r>
              <a:rPr lang="en-US" altLang="ko-KR" dirty="0" smtClean="0"/>
              <a:t>015.000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:5/6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125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:1~9				: </a:t>
            </a:r>
            <a:r>
              <a:rPr lang="ko-KR" altLang="en-US" dirty="0"/>
              <a:t>측정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– (</a:t>
            </a:r>
            <a:r>
              <a:rPr lang="ko-KR" altLang="en-US" dirty="0"/>
              <a:t>* 초기값「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상한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21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하한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-21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F</a:t>
            </a:r>
            <a:r>
              <a:rPr lang="en-US" altLang="ko-KR" dirty="0" smtClean="0"/>
              <a:t>:1/2				: </a:t>
            </a:r>
            <a:r>
              <a:rPr lang="ko-KR" altLang="en-US" dirty="0"/>
              <a:t>범위 밖의 </a:t>
            </a:r>
            <a:r>
              <a:rPr lang="ko-KR" altLang="en-US" dirty="0" smtClean="0"/>
              <a:t>경우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인쇄한다</a:t>
            </a:r>
            <a:r>
              <a:rPr lang="en-US" altLang="ko-KR" dirty="0"/>
              <a:t>(</a:t>
            </a:r>
            <a:r>
              <a:rPr lang="ko-KR" altLang="en-US" dirty="0"/>
              <a:t>경고 출력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인쇄하지 않는다</a:t>
            </a:r>
            <a:r>
              <a:rPr lang="en-US" altLang="ko-KR" dirty="0"/>
              <a:t>(</a:t>
            </a:r>
            <a:r>
              <a:rPr lang="ko-KR" altLang="en-US" dirty="0"/>
              <a:t>이상 출력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340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	: </a:t>
            </a:r>
            <a:r>
              <a:rPr lang="ko-KR" altLang="en-US" dirty="0"/>
              <a:t>공통 레이저 파워</a:t>
            </a:r>
            <a:r>
              <a:rPr lang="en-US" altLang="ko-KR" dirty="0"/>
              <a:t>(</a:t>
            </a:r>
            <a:r>
              <a:rPr lang="ko-KR" altLang="en-US" dirty="0"/>
              <a:t>％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공통 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00001~12000</a:t>
            </a:r>
            <a:endParaRPr lang="en-US" altLang="ko-KR" dirty="0" smtClean="0"/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 </a:t>
            </a:r>
            <a:r>
              <a:rPr lang="ko-KR" altLang="en-US" dirty="0"/>
              <a:t>모델에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	: </a:t>
            </a:r>
            <a:r>
              <a:rPr lang="ko-KR" altLang="en-US" dirty="0"/>
              <a:t>공통 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000~400</a:t>
            </a:r>
          </a:p>
        </p:txBody>
      </p:sp>
    </p:spTree>
    <p:extLst>
      <p:ext uri="{BB962C8B-B14F-4D97-AF65-F5344CB8AC3E}">
        <p14:creationId xmlns:p14="http://schemas.microsoft.com/office/powerpoint/2010/main" val="4113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검사진행시 작업 추가 옵션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508210"/>
              </p:ext>
            </p:extLst>
          </p:nvPr>
        </p:nvGraphicFramePr>
        <p:xfrm>
          <a:off x="1596736" y="2365952"/>
          <a:ext cx="8534400" cy="373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256"/>
                <a:gridCol w="1133071"/>
                <a:gridCol w="1028238"/>
                <a:gridCol w="1070726"/>
                <a:gridCol w="997527"/>
                <a:gridCol w="945573"/>
                <a:gridCol w="904009"/>
              </a:tblGrid>
              <a:tr h="53311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1Layer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2Layer</a:t>
                      </a: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110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</a:tr>
              <a:tr h="653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Punching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05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Read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43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Write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248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0210~0210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			: </a:t>
            </a:r>
            <a:r>
              <a:rPr lang="ko-KR" altLang="en-US" dirty="0"/>
              <a:t>공통 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b="1" i="1" dirty="0"/>
              <a:t>F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Wide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Small : -015.000 ~ 0015.000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G</a:t>
            </a:r>
            <a:r>
              <a:rPr lang="en-US" altLang="ko-KR" dirty="0" smtClean="0"/>
              <a:t>:0.000~1.000		: </a:t>
            </a:r>
            <a:r>
              <a:rPr lang="ko-KR" altLang="en-US" dirty="0"/>
              <a:t>공통선 </a:t>
            </a:r>
            <a:r>
              <a:rPr lang="ko-KR" altLang="en-US" dirty="0" err="1"/>
              <a:t>채우기간격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0.06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H</a:t>
            </a:r>
            <a:r>
              <a:rPr lang="en-US" altLang="ko-KR" dirty="0" smtClean="0"/>
              <a:t>:00~04/06			: </a:t>
            </a:r>
            <a:r>
              <a:rPr lang="ko-KR" altLang="en-US" dirty="0"/>
              <a:t>공통 품질 조정 </a:t>
            </a:r>
            <a:r>
              <a:rPr lang="ko-KR" altLang="en-US" dirty="0" smtClean="0"/>
              <a:t>레벨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00:</a:t>
            </a:r>
            <a:r>
              <a:rPr lang="ko-KR" altLang="en-US" dirty="0"/>
              <a:t>속도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01:</a:t>
            </a:r>
            <a:r>
              <a:rPr lang="ko-KR" altLang="en-US" dirty="0"/>
              <a:t>속도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02: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</a:p>
          <a:p>
            <a:pPr lvl="3"/>
            <a:r>
              <a:rPr lang="en-US" altLang="ko-KR" dirty="0" smtClean="0"/>
              <a:t>03</a:t>
            </a:r>
            <a:r>
              <a:rPr lang="en-US" altLang="ko-KR" dirty="0"/>
              <a:t>:</a:t>
            </a:r>
            <a:r>
              <a:rPr lang="ko-KR" altLang="en-US" dirty="0"/>
              <a:t>품질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04:</a:t>
            </a:r>
            <a:r>
              <a:rPr lang="ko-KR" altLang="en-US" dirty="0"/>
              <a:t>품질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06:</a:t>
            </a:r>
            <a:r>
              <a:rPr lang="ko-KR" altLang="en-US" dirty="0"/>
              <a:t>속도 최우선</a:t>
            </a:r>
            <a:r>
              <a:rPr lang="en-US" altLang="ko-KR" dirty="0"/>
              <a:t>2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I</a:t>
            </a:r>
            <a:r>
              <a:rPr lang="en-US" altLang="ko-KR" dirty="0" smtClean="0"/>
              <a:t>:00.000~10.000		: </a:t>
            </a:r>
            <a:r>
              <a:rPr lang="ko-KR" altLang="en-US" dirty="0"/>
              <a:t>공통 교점 제거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21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J</a:t>
            </a:r>
            <a:r>
              <a:rPr lang="en-US" altLang="ko-KR" dirty="0"/>
              <a:t>: </a:t>
            </a:r>
            <a:r>
              <a:rPr lang="en-US" altLang="ko-KR" dirty="0" smtClean="0"/>
              <a:t>0/1			: </a:t>
            </a:r>
            <a:r>
              <a:rPr lang="ko-KR" altLang="en-US" dirty="0"/>
              <a:t>끝 점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최적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</a:t>
            </a:r>
            <a:endParaRPr lang="en-US" altLang="ko-KR" dirty="0" smtClean="0"/>
          </a:p>
          <a:p>
            <a:pPr lvl="2"/>
            <a:r>
              <a:rPr lang="en-US" altLang="ko-KR" b="1" i="1" dirty="0"/>
              <a:t>K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ON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L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OFF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70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또는 로고 및 사진 </a:t>
            </a:r>
            <a:r>
              <a:rPr lang="ko-KR" altLang="en-US" dirty="0" smtClean="0"/>
              <a:t>파일을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문자열</a:t>
            </a:r>
            <a:r>
              <a:rPr lang="en-US" altLang="ko-KR" dirty="0"/>
              <a:t>/</a:t>
            </a:r>
            <a:r>
              <a:rPr lang="ko-KR" altLang="en-US" dirty="0"/>
              <a:t>로고파일명</a:t>
            </a:r>
            <a:r>
              <a:rPr lang="en-US" altLang="ko-KR" dirty="0" smtClean="0"/>
              <a:t>0</a:t>
            </a:r>
            <a:r>
              <a:rPr lang="en-US" altLang="ko-KR" dirty="0"/>
              <a:t>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블록 종류가「 </a:t>
            </a:r>
            <a:r>
              <a:rPr lang="en-US" altLang="ko-KR" dirty="0" smtClean="0"/>
              <a:t>0~3</a:t>
            </a:r>
            <a:r>
              <a:rPr lang="ko-KR" altLang="en-US" dirty="0" smtClean="0"/>
              <a:t>」인 경우 문자열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전각</a:t>
            </a:r>
            <a:r>
              <a:rPr lang="en-US" altLang="ko-KR" dirty="0" smtClean="0"/>
              <a:t>, </a:t>
            </a:r>
            <a:r>
              <a:rPr lang="ko-KR" altLang="en-US" dirty="0"/>
              <a:t>반각 상관 없이</a:t>
            </a:r>
            <a:r>
              <a:rPr lang="en-US" altLang="ko-KR" dirty="0"/>
              <a:t>510</a:t>
            </a:r>
            <a:r>
              <a:rPr lang="ko-KR" altLang="en-US" dirty="0"/>
              <a:t>문자 </a:t>
            </a:r>
            <a:r>
              <a:rPr lang="ko-KR" altLang="en-US" dirty="0" smtClean="0"/>
              <a:t>이내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종류가</a:t>
            </a:r>
            <a:r>
              <a:rPr lang="ko-KR" altLang="en-US" dirty="0" smtClean="0"/>
              <a:t>「</a:t>
            </a:r>
            <a:r>
              <a:rPr lang="en-US" altLang="ko-KR" dirty="0"/>
              <a:t>9</a:t>
            </a:r>
            <a:r>
              <a:rPr lang="ko-KR" altLang="en-US" dirty="0"/>
              <a:t>」인 경우는 바코드</a:t>
            </a:r>
            <a:r>
              <a:rPr lang="en-US" altLang="ko-KR" dirty="0"/>
              <a:t>, </a:t>
            </a:r>
            <a:r>
              <a:rPr lang="en-US" altLang="ko-KR" dirty="0" smtClean="0"/>
              <a:t>2D</a:t>
            </a:r>
            <a:r>
              <a:rPr lang="ko-KR" altLang="en-US" dirty="0"/>
              <a:t>코드의 입력 문자에 따른 문자 </a:t>
            </a:r>
            <a:r>
              <a:rPr lang="ko-KR" altLang="en-US" dirty="0" smtClean="0"/>
              <a:t>내용을 송신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236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		: </a:t>
            </a:r>
            <a:r>
              <a:rPr lang="ko-KR" altLang="en-US" dirty="0"/>
              <a:t>비율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유효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:020.00~500.00		: </a:t>
            </a:r>
            <a:r>
              <a:rPr lang="ko-KR" altLang="en-US" dirty="0" err="1"/>
              <a:t>문자폭</a:t>
            </a:r>
            <a:r>
              <a:rPr lang="ko-KR" altLang="en-US" dirty="0"/>
              <a:t>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20</a:t>
            </a:r>
            <a:r>
              <a:rPr lang="ko-KR" altLang="en-US" dirty="0" smtClean="0"/>
              <a:t>」</a:t>
            </a:r>
            <a:endParaRPr lang="en-US" altLang="ko-KR" dirty="0"/>
          </a:p>
          <a:p>
            <a:pPr lvl="3"/>
            <a:r>
              <a:rPr lang="ko-KR" altLang="en-US" dirty="0"/>
              <a:t>* 초기값 문자 종류가 시스템 폰트인 </a:t>
            </a:r>
            <a:r>
              <a:rPr lang="ko-KR" altLang="en-US" dirty="0" smtClean="0"/>
              <a:t>경우</a:t>
            </a:r>
            <a:r>
              <a:rPr lang="ko-KR" altLang="en-US" dirty="0"/>
              <a:t>「</a:t>
            </a:r>
            <a:r>
              <a:rPr lang="en-US" altLang="ko-KR" dirty="0"/>
              <a:t>66.67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</a:t>
            </a:r>
            <a:r>
              <a:rPr lang="ko-KR" altLang="en-US" dirty="0"/>
              <a:t>종류가 </a:t>
            </a:r>
            <a:r>
              <a:rPr lang="en-US" altLang="ko-KR" dirty="0"/>
              <a:t>TrueType</a:t>
            </a:r>
            <a:r>
              <a:rPr lang="ko-KR" altLang="en-US" dirty="0" err="1" smtClean="0"/>
              <a:t>폰트인</a:t>
            </a:r>
            <a:r>
              <a:rPr lang="ko-KR" altLang="en-US" dirty="0" err="1"/>
              <a:t>경우</a:t>
            </a:r>
            <a:r>
              <a:rPr lang="ko-KR" altLang="en-US" dirty="0"/>
              <a:t> 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</a:p>
        </p:txBody>
      </p:sp>
    </p:spTree>
    <p:extLst>
      <p:ext uri="{BB962C8B-B14F-4D97-AF65-F5344CB8AC3E}">
        <p14:creationId xmlns:p14="http://schemas.microsoft.com/office/powerpoint/2010/main" val="35925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  <a:r>
              <a:rPr lang="ko-KR" altLang="en-US" dirty="0"/>
              <a:t>문자 간격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초기값 시스템 폰트</a:t>
            </a:r>
            <a:r>
              <a:rPr lang="en-US" altLang="ko-KR" dirty="0"/>
              <a:t>, </a:t>
            </a:r>
            <a:r>
              <a:rPr lang="ko-KR" altLang="en-US" dirty="0"/>
              <a:t>원호 배치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ko-KR" altLang="en-US" dirty="0"/>
              <a:t>배치가 「문자 간격」인 경우「</a:t>
            </a:r>
            <a:r>
              <a:rPr lang="en-US" altLang="ko-KR" dirty="0"/>
              <a:t>25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그 </a:t>
            </a:r>
            <a:r>
              <a:rPr lang="ko-KR" altLang="en-US" dirty="0" smtClean="0"/>
              <a:t>외인 </a:t>
            </a:r>
            <a:r>
              <a:rPr lang="ko-KR" altLang="en-US" dirty="0"/>
              <a:t>경우는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</a:t>
            </a:r>
            <a:r>
              <a:rPr lang="en-US" altLang="ko-KR" dirty="0"/>
              <a:t>(</a:t>
            </a:r>
            <a:r>
              <a:rPr lang="en-US" altLang="ko-KR" dirty="0" err="1"/>
              <a:t>BlockType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「 </a:t>
            </a:r>
            <a:r>
              <a:rPr lang="en-US" altLang="ko-KR" dirty="0"/>
              <a:t>00:</a:t>
            </a:r>
            <a:r>
              <a:rPr lang="ko-KR" altLang="en-US" dirty="0" smtClean="0"/>
              <a:t>문자가로쓰기</a:t>
            </a:r>
            <a:r>
              <a:rPr lang="en-US" altLang="ko-KR" dirty="0"/>
              <a:t>/01:</a:t>
            </a:r>
            <a:r>
              <a:rPr lang="ko-KR" altLang="en-US" dirty="0" smtClean="0"/>
              <a:t>문자세로쓰기</a:t>
            </a:r>
            <a:r>
              <a:rPr lang="en-US" altLang="ko-KR" dirty="0"/>
              <a:t>/02:</a:t>
            </a:r>
            <a:r>
              <a:rPr lang="ko-KR" altLang="en-US" dirty="0" smtClean="0"/>
              <a:t>원호시계방향</a:t>
            </a:r>
            <a:r>
              <a:rPr lang="en-US" altLang="ko-KR" dirty="0"/>
              <a:t>/03:</a:t>
            </a:r>
            <a:r>
              <a:rPr lang="ko-KR" altLang="en-US" dirty="0" smtClean="0"/>
              <a:t>원호시계반대방향」</a:t>
            </a:r>
            <a:endParaRPr lang="en-US" altLang="ko-KR" dirty="0" smtClean="0"/>
          </a:p>
          <a:p>
            <a:pPr lvl="4"/>
            <a:r>
              <a:rPr lang="ko-KR" altLang="en-US" dirty="0"/>
              <a:t>블록 </a:t>
            </a:r>
            <a:r>
              <a:rPr lang="en-US" altLang="ko-KR" dirty="0"/>
              <a:t>No.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비율지정은 </a:t>
            </a:r>
            <a:r>
              <a:rPr lang="en-US" altLang="ko-KR" dirty="0" err="1"/>
              <a:t>TrueTypeFont</a:t>
            </a:r>
            <a:r>
              <a:rPr lang="ko-KR" altLang="en-US" dirty="0"/>
              <a:t>인 경우는 설정할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2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:000.0~100.0/999.9	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999.9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00001~12000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99999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583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 </a:t>
            </a:r>
            <a:r>
              <a:rPr lang="en-US" altLang="ko-KR" dirty="0" smtClean="0"/>
              <a:t>000~400		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210~0210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:001~100/999		: </a:t>
            </a:r>
            <a:r>
              <a:rPr lang="ko-KR" altLang="en-US" dirty="0"/>
              <a:t>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807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: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품질 체크 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품질 체크 유효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:0.0~9.0	: </a:t>
            </a:r>
            <a:r>
              <a:rPr lang="ko-KR" altLang="en-US" dirty="0" err="1"/>
              <a:t>촬상</a:t>
            </a:r>
            <a:r>
              <a:rPr lang="ko-KR" altLang="en-US" dirty="0"/>
              <a:t> </a:t>
            </a:r>
            <a:r>
              <a:rPr lang="ko-KR" altLang="en-US" dirty="0" err="1"/>
              <a:t>딜레이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</a:t>
            </a:r>
            <a:r>
              <a:rPr lang="en-US" altLang="ko-KR" dirty="0"/>
              <a:t>A:0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:0.0~9.0	: </a:t>
            </a:r>
            <a:r>
              <a:rPr lang="ko-KR" altLang="en-US" dirty="0"/>
              <a:t>화상 홀드 시간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5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84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:0~4	: </a:t>
            </a:r>
            <a:r>
              <a:rPr lang="ko-KR" altLang="en-US" dirty="0"/>
              <a:t>에러 </a:t>
            </a:r>
            <a:r>
              <a:rPr lang="ko-KR" altLang="en-US" dirty="0" err="1" smtClean="0"/>
              <a:t>한계값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4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종합 등급 </a:t>
            </a:r>
            <a:r>
              <a:rPr lang="en-US" altLang="ko-KR" dirty="0"/>
              <a:t>A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종합 등급 </a:t>
            </a:r>
            <a:r>
              <a:rPr lang="en-US" altLang="ko-KR" dirty="0"/>
              <a:t>B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2:</a:t>
            </a:r>
            <a:r>
              <a:rPr lang="ko-KR" altLang="en-US" dirty="0"/>
              <a:t>종합 등급 </a:t>
            </a:r>
            <a:r>
              <a:rPr lang="en-US" altLang="ko-KR" dirty="0"/>
              <a:t>C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3:</a:t>
            </a:r>
            <a:r>
              <a:rPr lang="ko-KR" altLang="en-US" dirty="0"/>
              <a:t>종합 등급 </a:t>
            </a:r>
            <a:r>
              <a:rPr lang="en-US" altLang="ko-KR" dirty="0"/>
              <a:t>D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4:</a:t>
            </a:r>
            <a:r>
              <a:rPr lang="ko-KR" altLang="en-US" dirty="0"/>
              <a:t>종합 등급 </a:t>
            </a:r>
            <a:r>
              <a:rPr lang="en-US" altLang="ko-KR" dirty="0"/>
              <a:t>F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정지 인쇄 설정 시에만 </a:t>
            </a:r>
            <a:r>
              <a:rPr lang="ko-KR" altLang="en-US" dirty="0" smtClean="0"/>
              <a:t>유효</a:t>
            </a:r>
            <a:endParaRPr lang="en-US" altLang="ko-KR" dirty="0" smtClean="0"/>
          </a:p>
          <a:p>
            <a:pPr lvl="2"/>
            <a:r>
              <a:rPr lang="ko-KR" altLang="en-US" dirty="0"/>
              <a:t>인쇄 확인 기능 유효 시에도 설정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2D</a:t>
            </a:r>
            <a:r>
              <a:rPr lang="ko-KR" altLang="en-US" dirty="0" err="1" smtClean="0"/>
              <a:t>코드리더기기능</a:t>
            </a:r>
            <a:r>
              <a:rPr lang="ko-KR" altLang="en-US" dirty="0" smtClean="0"/>
              <a:t> </a:t>
            </a:r>
            <a:r>
              <a:rPr lang="ko-KR" altLang="en-US" dirty="0"/>
              <a:t>비활성화인 경우 </a:t>
            </a:r>
            <a:r>
              <a:rPr lang="en-US" altLang="ko-KR" dirty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/>
              <a:t>(2D </a:t>
            </a:r>
            <a:r>
              <a:rPr lang="ko-KR" altLang="en-US" dirty="0"/>
              <a:t>코드 리더기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반환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98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운전 중인 작업으로 설정된 조명 종류를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	: </a:t>
            </a:r>
            <a:r>
              <a:rPr lang="ko-KR" altLang="en-US" dirty="0"/>
              <a:t>* 일반 조명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내장 조명 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6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Feeding Sequence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339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1533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과정의 </a:t>
            </a:r>
            <a:r>
              <a:rPr lang="en-US" altLang="ko-KR" dirty="0"/>
              <a:t>2D </a:t>
            </a:r>
            <a:r>
              <a:rPr lang="ko-KR" altLang="en-US" dirty="0"/>
              <a:t>코드 판독 설정 내장 조명 조건을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RX,JOB=0000,CodeReaderLightSetting【CR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RX,OK,A,B,C,D,E【CR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dirty="0"/>
              <a:t>A: 0/1</a:t>
            </a:r>
            <a:r>
              <a:rPr lang="en-US" altLang="ko-KR" dirty="0" smtClean="0"/>
              <a:t>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</a:t>
            </a:r>
            <a:r>
              <a:rPr lang="en-US" altLang="ko-KR" dirty="0"/>
              <a:t>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D: 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E</a:t>
            </a:r>
            <a:r>
              <a:rPr lang="en-US" altLang="ko-KR" dirty="0" smtClean="0"/>
              <a:t>: 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905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공정 중인 카메라 기능의 촬영 조건을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/>
              <a:t>WX CMD : </a:t>
            </a:r>
            <a:r>
              <a:rPr lang="en-US" altLang="ko-KR" dirty="0" smtClean="0"/>
              <a:t>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,FNC=</a:t>
            </a:r>
            <a:r>
              <a:rPr lang="en-US" altLang="ko-KR" b="1" i="1" dirty="0" smtClean="0"/>
              <a:t>00</a:t>
            </a:r>
            <a:r>
              <a:rPr lang="en-US" altLang="ko-KR" dirty="0" smtClean="0"/>
              <a:t>,CameraImagingSetting=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</a:t>
            </a:r>
            <a:r>
              <a:rPr lang="en-US" altLang="ko-KR" dirty="0" smtClean="0"/>
              <a:t>WX,OK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,FNC=</a:t>
            </a:r>
            <a:r>
              <a:rPr lang="en-US" altLang="ko-KR" b="1" i="1" dirty="0"/>
              <a:t>00</a:t>
            </a:r>
            <a:r>
              <a:rPr lang="en-US" altLang="ko-KR" dirty="0"/>
              <a:t>,CameraImagingSetting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1</a:t>
            </a:r>
            <a:r>
              <a:rPr lang="en-US" altLang="ko-KR" dirty="0"/>
              <a:t>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2</a:t>
            </a:r>
            <a:r>
              <a:rPr lang="en-US" altLang="ko-KR" dirty="0"/>
              <a:t>: 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/>
          </a:p>
          <a:p>
            <a:pPr lvl="2"/>
            <a:r>
              <a:rPr lang="en-US" altLang="ko-KR" dirty="0"/>
              <a:t>FNC</a:t>
            </a:r>
            <a:r>
              <a:rPr lang="ko-KR" altLang="en-US" dirty="0"/>
              <a:t>가 범위를 벗어난 경우는 </a:t>
            </a:r>
            <a:r>
              <a:rPr lang="en-US" altLang="ko-KR" dirty="0">
                <a:solidFill>
                  <a:srgbClr val="FF0000"/>
                </a:solidFill>
              </a:rPr>
              <a:t>S100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촬영조건부정에러</a:t>
            </a:r>
            <a:r>
              <a:rPr lang="ko-KR" altLang="en-US" dirty="0" smtClean="0"/>
              <a:t>가 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FNC=00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인쇄확인기능 </a:t>
            </a:r>
            <a:r>
              <a:rPr lang="ko-KR" altLang="en-US" dirty="0" err="1" smtClean="0"/>
              <a:t>미설정인경우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S032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인쇄확인기능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FNC=01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2D</a:t>
            </a:r>
            <a:r>
              <a:rPr lang="ko-KR" altLang="en-US" dirty="0" smtClean="0"/>
              <a:t>코드리더기 </a:t>
            </a:r>
            <a:r>
              <a:rPr lang="ko-KR" altLang="en-US" dirty="0" err="1" smtClean="0"/>
              <a:t>미설정인경우는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S031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ko-KR" altLang="en-US" dirty="0"/>
              <a:t>비활성화인 경우 </a:t>
            </a:r>
            <a:r>
              <a:rPr lang="en-US" altLang="ko-KR" dirty="0" smtClean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6878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결과를 취득 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RX,MarkingResult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/>
              <a:t>RX,OK,A,B </a:t>
            </a:r>
            <a:endParaRPr lang="en-US" altLang="ko-KR" dirty="0" smtClean="0"/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	: </a:t>
            </a:r>
            <a:r>
              <a:rPr lang="ko-KR" altLang="en-US" dirty="0"/>
              <a:t>인쇄 결과 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000000000000~999999999999 </a:t>
            </a:r>
            <a:r>
              <a:rPr lang="en-US" altLang="ko-KR" dirty="0" smtClean="0"/>
              <a:t>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81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확인 기능의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RX,MarkingConfirmationResult【CR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RX,OK,A,B,C,D【CR】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: </a:t>
            </a:r>
            <a:r>
              <a:rPr lang="ko-KR" altLang="en-US" dirty="0"/>
              <a:t>인쇄 확인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000~100		: </a:t>
            </a:r>
            <a:r>
              <a:rPr lang="ko-KR" altLang="en-US" dirty="0"/>
              <a:t>스코어</a:t>
            </a:r>
            <a:endParaRPr lang="en-US" altLang="ko-KR" dirty="0" smtClean="0"/>
          </a:p>
          <a:p>
            <a:pPr lvl="2"/>
            <a:r>
              <a:rPr lang="en-US" altLang="ko-KR" dirty="0"/>
              <a:t>D: </a:t>
            </a:r>
            <a:r>
              <a:rPr lang="en-US" altLang="ko-KR" dirty="0" smtClean="0"/>
              <a:t>0000~9999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이전 </a:t>
            </a:r>
            <a:r>
              <a:rPr lang="ko-KR" altLang="en-US" dirty="0"/>
              <a:t>결과는 현재 운전 중인 작업 </a:t>
            </a:r>
            <a:r>
              <a:rPr lang="en-US" altLang="ko-KR" dirty="0"/>
              <a:t>No.</a:t>
            </a:r>
            <a:r>
              <a:rPr lang="ko-KR" altLang="en-US" dirty="0"/>
              <a:t>를 변경하면 </a:t>
            </a:r>
            <a:r>
              <a:rPr lang="ko-KR" altLang="en-US" dirty="0" smtClean="0"/>
              <a:t>삭제됨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8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</a:t>
            </a:r>
            <a:r>
              <a:rPr lang="ko-KR" altLang="en-US" dirty="0" err="1"/>
              <a:t>마킹</a:t>
            </a:r>
            <a:r>
              <a:rPr lang="ko-KR" altLang="en-US" dirty="0"/>
              <a:t> 에너지의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RX,MarkingEnergyResult【CR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	: </a:t>
            </a:r>
            <a:r>
              <a:rPr lang="ko-KR" altLang="en-US" dirty="0" err="1"/>
              <a:t>마킹</a:t>
            </a:r>
            <a:r>
              <a:rPr lang="ko-KR" altLang="en-US" dirty="0"/>
              <a:t> 에너지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실패</a:t>
            </a:r>
            <a:r>
              <a:rPr lang="en-US" altLang="ko-KR" dirty="0"/>
              <a:t>, 1: </a:t>
            </a:r>
            <a:r>
              <a:rPr lang="ko-KR" altLang="en-US" dirty="0"/>
              <a:t>성공 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00000.01~99999.99	: </a:t>
            </a:r>
            <a:r>
              <a:rPr lang="ko-KR" altLang="en-US" dirty="0"/>
              <a:t>에너지</a:t>
            </a:r>
            <a:r>
              <a:rPr lang="en-US" altLang="ko-KR" dirty="0"/>
              <a:t>(J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초가 경과되지 않으면 </a:t>
            </a:r>
            <a:r>
              <a:rPr lang="ko-KR" altLang="en-US" dirty="0" err="1"/>
              <a:t>마킹</a:t>
            </a:r>
            <a:r>
              <a:rPr lang="ko-KR" altLang="en-US" dirty="0"/>
              <a:t> 에너지 결과는 취득할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 이내에 전송한 경우</a:t>
            </a:r>
            <a:r>
              <a:rPr lang="en-US" altLang="ko-KR" dirty="0"/>
              <a:t>, </a:t>
            </a:r>
            <a:r>
              <a:rPr lang="ko-KR" altLang="en-US" dirty="0"/>
              <a:t>실행하지 않음이라는 결과가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기능이 없는 모델인 경우 </a:t>
            </a:r>
            <a:r>
              <a:rPr lang="ko-KR" altLang="en-US" dirty="0"/>
              <a:t>실행하면「 </a:t>
            </a:r>
            <a:r>
              <a:rPr lang="en-US" altLang="ko-KR" dirty="0">
                <a:solidFill>
                  <a:srgbClr val="FF0000"/>
                </a:solidFill>
              </a:rPr>
              <a:t>S095: </a:t>
            </a:r>
            <a:r>
              <a:rPr lang="ko-KR" altLang="en-US" dirty="0">
                <a:solidFill>
                  <a:srgbClr val="FF0000"/>
                </a:solidFill>
              </a:rPr>
              <a:t>모델 제한 에러</a:t>
            </a:r>
            <a:r>
              <a:rPr lang="ko-KR" altLang="en-US" dirty="0"/>
              <a:t>」가 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86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레이저 파워를 </a:t>
            </a:r>
            <a:r>
              <a:rPr lang="ko-KR" altLang="en-US" dirty="0" smtClean="0"/>
              <a:t>측정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소요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셔터 닫</a:t>
            </a:r>
            <a:r>
              <a:rPr lang="ko-KR" altLang="en-US" dirty="0"/>
              <a:t>힘</a:t>
            </a:r>
            <a:r>
              <a:rPr lang="en-US" altLang="ko-KR" dirty="0" smtClean="0"/>
              <a:t>, </a:t>
            </a:r>
            <a:r>
              <a:rPr lang="ko-KR" altLang="en-US" dirty="0"/>
              <a:t>인쇄 </a:t>
            </a:r>
            <a:r>
              <a:rPr lang="ko-KR" altLang="en-US" dirty="0" smtClean="0"/>
              <a:t>점에 조사 </a:t>
            </a:r>
            <a:r>
              <a:rPr lang="ko-KR" altLang="en-US" dirty="0" err="1" smtClean="0"/>
              <a:t>않됨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CMD : </a:t>
            </a:r>
            <a:r>
              <a:rPr lang="en-US" altLang="ko-KR" dirty="0" err="1"/>
              <a:t>WX,LaserPowerCheck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WX,OK,</a:t>
            </a:r>
            <a:r>
              <a:rPr lang="en-US" altLang="ko-KR" b="1" i="1" dirty="0"/>
              <a:t>C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</a:t>
            </a:r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:000/040~400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:000.00~999.99	: </a:t>
            </a:r>
            <a:r>
              <a:rPr lang="ko-KR" altLang="en-US" dirty="0"/>
              <a:t>출력</a:t>
            </a:r>
            <a:r>
              <a:rPr lang="en-US" altLang="ko-KR" dirty="0"/>
              <a:t>(W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6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ko-KR" altLang="en-US" dirty="0" smtClean="0"/>
              <a:t>통신 에러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커맨드의 </a:t>
            </a:r>
            <a:r>
              <a:rPr lang="ko-KR" altLang="en-US" dirty="0" smtClean="0"/>
              <a:t>포맷이나 데이터범위에 </a:t>
            </a:r>
            <a:r>
              <a:rPr lang="ko-KR" altLang="en-US" dirty="0"/>
              <a:t>이상이 있으면 </a:t>
            </a:r>
            <a:r>
              <a:rPr lang="ko-KR" altLang="en-US" dirty="0" smtClean="0"/>
              <a:t>에러응답 반환</a:t>
            </a:r>
            <a:endParaRPr lang="en-US" altLang="ko-KR" dirty="0" smtClean="0"/>
          </a:p>
          <a:p>
            <a:r>
              <a:rPr lang="ko-KR" altLang="en-US" dirty="0" smtClean="0"/>
              <a:t>에러응답은 </a:t>
            </a:r>
            <a:r>
              <a:rPr lang="ko-KR" altLang="en-US" dirty="0"/>
              <a:t>커맨드의 마지막에 </a:t>
            </a:r>
            <a:r>
              <a:rPr lang="ko-KR" altLang="en-US" dirty="0" smtClean="0">
                <a:solidFill>
                  <a:srgbClr val="FF0000"/>
                </a:solidFill>
              </a:rPr>
              <a:t>에러번호「</a:t>
            </a:r>
            <a:r>
              <a:rPr lang="en-US" altLang="ko-KR" dirty="0">
                <a:solidFill>
                  <a:srgbClr val="FF0000"/>
                </a:solidFill>
              </a:rPr>
              <a:t>S***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에러코드</a:t>
            </a:r>
            <a:r>
              <a:rPr lang="ko-KR" altLang="en-US" dirty="0" smtClean="0"/>
              <a:t>부가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송신</a:t>
            </a:r>
            <a:r>
              <a:rPr lang="en-US" altLang="ko-KR" dirty="0" smtClean="0"/>
              <a:t>			</a:t>
            </a:r>
            <a:r>
              <a:rPr lang="en-US" altLang="ko-KR" dirty="0" err="1" smtClean="0"/>
              <a:t>WX,Command【CR</a:t>
            </a:r>
            <a:r>
              <a:rPr lang="en-US" altLang="ko-KR" dirty="0" smtClean="0"/>
              <a:t>】</a:t>
            </a:r>
          </a:p>
          <a:p>
            <a:pPr lvl="1"/>
            <a:r>
              <a:rPr lang="ko-KR" altLang="en-US" dirty="0" smtClean="0"/>
              <a:t>수신</a:t>
            </a:r>
            <a:r>
              <a:rPr lang="en-US" altLang="ko-KR" dirty="0" smtClean="0"/>
              <a:t>	</a:t>
            </a:r>
            <a:r>
              <a:rPr lang="ko-KR" altLang="en-US" dirty="0"/>
              <a:t>정상응답</a:t>
            </a:r>
            <a:r>
              <a:rPr lang="en-US" altLang="ko-KR" dirty="0" smtClean="0"/>
              <a:t>:	WX,OK【CR】</a:t>
            </a:r>
            <a:endParaRPr lang="en-US" altLang="ko-KR" dirty="0"/>
          </a:p>
          <a:p>
            <a:pPr lvl="1"/>
            <a:r>
              <a:rPr lang="ko-KR" altLang="en-US" dirty="0" smtClean="0"/>
              <a:t>수신 </a:t>
            </a:r>
            <a:r>
              <a:rPr lang="en-US" altLang="ko-KR" dirty="0" smtClean="0"/>
              <a:t>	</a:t>
            </a:r>
            <a:r>
              <a:rPr lang="ko-KR" altLang="en-US" dirty="0" smtClean="0"/>
              <a:t>에러 </a:t>
            </a:r>
            <a:r>
              <a:rPr lang="ko-KR" altLang="en-US" dirty="0"/>
              <a:t>응답</a:t>
            </a:r>
            <a:r>
              <a:rPr lang="en-US" altLang="ko-KR" dirty="0" smtClean="0"/>
              <a:t>:	WX,NG,</a:t>
            </a:r>
            <a:r>
              <a:rPr lang="en-US" altLang="ko-KR" b="1" dirty="0" smtClean="0">
                <a:solidFill>
                  <a:srgbClr val="FF0000"/>
                </a:solidFill>
              </a:rPr>
              <a:t>S***</a:t>
            </a:r>
            <a:r>
              <a:rPr lang="en-US" altLang="ko-KR" dirty="0" smtClean="0"/>
              <a:t>,</a:t>
            </a:r>
            <a:r>
              <a:rPr lang="en-US" altLang="ko-KR" b="1" dirty="0" err="1" smtClean="0">
                <a:solidFill>
                  <a:srgbClr val="FF0000"/>
                </a:solidFill>
              </a:rPr>
              <a:t>ErrCode</a:t>
            </a:r>
            <a:r>
              <a:rPr lang="en-US" altLang="ko-KR" dirty="0" err="1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05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MDX-2000 </a:t>
            </a:r>
            <a:r>
              <a:rPr lang="ko-KR" altLang="en-US" dirty="0"/>
              <a:t>통신 </a:t>
            </a:r>
            <a:r>
              <a:rPr lang="ko-KR" altLang="en-US" dirty="0" smtClean="0"/>
              <a:t>에러 목록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34016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24" y="1690688"/>
            <a:ext cx="3302456" cy="5122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14" y="1690688"/>
            <a:ext cx="3598785" cy="51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872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040893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38" y="1690688"/>
            <a:ext cx="2822887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45" y="1690688"/>
            <a:ext cx="1780470" cy="5038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369468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ko-KR" altLang="en-US" sz="2800" smtClean="0"/>
              <a:t>기존</a:t>
            </a:r>
            <a:r>
              <a:rPr lang="en-US" altLang="ko-KR" sz="2800" smtClean="0"/>
              <a:t>RTR + </a:t>
            </a:r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 smtClean="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66" y="4434519"/>
            <a:ext cx="2988120" cy="19522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8406" l="1043" r="981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5013" y="1336918"/>
            <a:ext cx="1595808" cy="208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11" y="4527238"/>
            <a:ext cx="1558346" cy="1872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91846" y="3907369"/>
            <a:ext cx="8082701" cy="249492"/>
            <a:chOff x="1149179" y="3512812"/>
            <a:chExt cx="8082701" cy="249492"/>
          </a:xfrm>
        </p:grpSpPr>
        <p:sp>
          <p:nvSpPr>
            <p:cNvPr id="10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3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4" name="직선 화살표 연결선 13"/>
            <p:cNvCxnSpPr>
              <a:cxnSpLocks noChangeShapeType="1"/>
              <a:stCxn id="19" idx="1"/>
              <a:endCxn id="13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13" idx="1"/>
              <a:endCxn id="12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16" idx="1"/>
              <a:endCxn id="11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직선 화살표 연결선 17"/>
            <p:cNvCxnSpPr>
              <a:cxnSpLocks noChangeShapeType="1"/>
              <a:stCxn id="12" idx="1"/>
              <a:endCxn id="16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20" name="직선 화살표 연결선 19"/>
            <p:cNvCxnSpPr>
              <a:cxnSpLocks noChangeShapeType="1"/>
              <a:stCxn id="10" idx="1"/>
              <a:endCxn id="19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" b="988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0468" y="4282850"/>
            <a:ext cx="1963327" cy="2088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873123" y="1218712"/>
            <a:ext cx="849481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83283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9367940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65045" y="898183"/>
            <a:ext cx="50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7,580 + </a:t>
            </a:r>
            <a:r>
              <a:rPr lang="en-US" altLang="ko-KR" sz="1400" dirty="0" smtClean="0">
                <a:solidFill>
                  <a:srgbClr val="0000FF"/>
                </a:solidFill>
              </a:rPr>
              <a:t>1,400(2D</a:t>
            </a:r>
            <a:r>
              <a:rPr lang="ko-KR" altLang="en-US" sz="1400" dirty="0" smtClean="0">
                <a:solidFill>
                  <a:srgbClr val="0000FF"/>
                </a:solidFill>
              </a:rPr>
              <a:t>바코드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/>
              <a:t>+ </a:t>
            </a:r>
            <a:r>
              <a:rPr lang="en-US" altLang="ko-KR" sz="1400" dirty="0" smtClean="0">
                <a:solidFill>
                  <a:srgbClr val="0000FF"/>
                </a:solidFill>
              </a:rPr>
              <a:t>200(</a:t>
            </a:r>
            <a:r>
              <a:rPr lang="ko-KR" altLang="en-US" sz="1400" dirty="0" smtClean="0">
                <a:solidFill>
                  <a:srgbClr val="0000FF"/>
                </a:solidFill>
              </a:rPr>
              <a:t>초음파세척기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>
                <a:solidFill>
                  <a:srgbClr val="FF0000"/>
                </a:solidFill>
              </a:rPr>
              <a:t>= 9,180mm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47" b="98114" l="1789" r="982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201" y="1299714"/>
            <a:ext cx="1707634" cy="21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3" b="100000" l="0" r="983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1244" y="1332746"/>
            <a:ext cx="1751624" cy="2088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93" y="4309677"/>
            <a:ext cx="1674940" cy="2196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008" y="4351932"/>
            <a:ext cx="1751619" cy="208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2741" y="4271033"/>
            <a:ext cx="1629611" cy="2196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9482691" y="909808"/>
            <a:ext cx="2295523" cy="2408246"/>
            <a:chOff x="9325675" y="909808"/>
            <a:chExt cx="2295523" cy="240824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99409" l="0" r="983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91722" y="1266054"/>
              <a:ext cx="1929476" cy="2052000"/>
            </a:xfrm>
            <a:prstGeom prst="rect">
              <a:avLst/>
            </a:prstGeom>
          </p:spPr>
        </p:pic>
        <p:cxnSp>
          <p:nvCxnSpPr>
            <p:cNvPr id="33" name="직선 연결선 32"/>
            <p:cNvCxnSpPr/>
            <p:nvPr/>
          </p:nvCxnSpPr>
          <p:spPr>
            <a:xfrm flipV="1">
              <a:off x="9959042" y="112868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11521142" y="113630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9961765" y="1217585"/>
              <a:ext cx="15593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226364" y="909808"/>
              <a:ext cx="1004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FF0000"/>
                  </a:solidFill>
                </a:rPr>
                <a:t>1,790mm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flipH="1">
              <a:off x="9498485" y="1547543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9498485" y="3257280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9605665" y="1532305"/>
              <a:ext cx="0" cy="17249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16200000">
              <a:off x="8945901" y="2208807"/>
              <a:ext cx="1067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1,950mm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78" y="1386950"/>
            <a:ext cx="2935489" cy="198013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90" b="99403" l="3106" r="9939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5789" y="1222292"/>
            <a:ext cx="166234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57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제자리에서 이어가기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err="1" smtClean="0"/>
              <a:t>자동중</a:t>
            </a:r>
            <a:r>
              <a:rPr lang="ko-KR" altLang="en-US" dirty="0" smtClean="0"/>
              <a:t> 수동전환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이음매에 대한 위치 조정을 위해 수동 모드 전환 필요</a:t>
            </a:r>
            <a:endParaRPr lang="en-US" altLang="ko-KR" dirty="0" smtClean="0"/>
          </a:p>
          <a:p>
            <a:r>
              <a:rPr lang="ko-KR" altLang="en-US" dirty="0" smtClean="0"/>
              <a:t>이음매부분 위치 맞춤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 만큼의 위치 보정 필요</a:t>
            </a:r>
            <a:endParaRPr lang="en-US" altLang="ko-KR" dirty="0" smtClean="0"/>
          </a:p>
          <a:p>
            <a:r>
              <a:rPr lang="ko-KR" altLang="en-US" dirty="0" err="1"/>
              <a:t>자동중</a:t>
            </a:r>
            <a:r>
              <a:rPr lang="ko-KR" altLang="en-US" dirty="0"/>
              <a:t>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재실행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보이스코일</a:t>
            </a:r>
            <a:r>
              <a:rPr lang="ko-KR" altLang="en-US" smtClean="0"/>
              <a:t> 통신오류 및 프로그램 재실행시 그대로 진행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9979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Punch</a:t>
            </a:r>
            <a:r>
              <a:rPr lang="ko-KR" altLang="en-US" dirty="0" smtClean="0"/>
              <a:t>부 </a:t>
            </a:r>
            <a:r>
              <a:rPr lang="en-US" altLang="ko-KR" dirty="0" smtClean="0"/>
              <a:t>Status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Status.bAuto</a:t>
            </a:r>
            <a:endParaRPr lang="en-US" altLang="ko-KR" dirty="0" smtClean="0"/>
          </a:p>
          <a:p>
            <a:r>
              <a:rPr lang="en-US" altLang="ko-KR" dirty="0" err="1" smtClean="0"/>
              <a:t>m_bLotEnd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m_bLastProc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m_bMkSt</a:t>
            </a:r>
            <a:endParaRPr lang="en-US" altLang="ko-KR" dirty="0" smtClean="0"/>
          </a:p>
          <a:p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</a:t>
            </a:r>
            <a:endParaRPr lang="en-US" altLang="ko-KR" dirty="0" smtClean="0"/>
          </a:p>
          <a:p>
            <a:r>
              <a:rPr lang="en-US" altLang="ko-KR" dirty="0" err="1" smtClean="0"/>
              <a:t>m_bMkSt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m_nPrevMkStAuto</a:t>
            </a:r>
            <a:r>
              <a:rPr lang="en-US" altLang="ko-KR" dirty="0" smtClean="0"/>
              <a:t>, </a:t>
            </a:r>
            <a:r>
              <a:rPr lang="en-US" altLang="ko-KR" dirty="0" err="1"/>
              <a:t>m_bCam</a:t>
            </a:r>
            <a:endParaRPr lang="en-US" altLang="ko-KR" dirty="0" smtClean="0"/>
          </a:p>
          <a:p>
            <a:r>
              <a:rPr lang="en-US" altLang="ko-KR" dirty="0" err="1" smtClean="0"/>
              <a:t>m_nLastProcAuto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WorkingInfo.LastJob.nTestMode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m_bLastProcFromUp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m_bLastProcFromEng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</a:t>
            </a:r>
            <a:endParaRPr lang="en-US" altLang="ko-KR" dirty="0" smtClean="0"/>
          </a:p>
          <a:p>
            <a:r>
              <a:rPr lang="en-US" altLang="ko-KR" dirty="0" err="1" smtClean="0"/>
              <a:t>m_bCycleStop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m_bTHREAD_SHIFT2MK, </a:t>
            </a:r>
          </a:p>
          <a:p>
            <a:r>
              <a:rPr lang="en-US" altLang="ko-KR" dirty="0" err="1" smtClean="0"/>
              <a:t>m_bTHREAD_UPDATE_REELMAP_UP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m_bTHREAD_UPDATE_REELMAP_INNER_ALLDN</a:t>
            </a:r>
            <a:endParaRPr lang="en-US" altLang="ko-KR" dirty="0" smtClean="0"/>
          </a:p>
          <a:p>
            <a:r>
              <a:rPr lang="en-US" altLang="ko-KR" dirty="0" err="1" smtClean="0"/>
              <a:t>m_bTHREAD_DISP_DEF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m_sNewLotUp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m_bSerialDecrese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m_nLotEndSerial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m_bDoneChgLot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m_bUseRTRYShiftAdjust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 smtClean="0"/>
              <a:t>m_bUpdateYield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m_bTHREAD_UPDATAE_YIELD</a:t>
            </a:r>
            <a:r>
              <a:rPr lang="en-US" altLang="ko-KR" dirty="0" smtClean="0"/>
              <a:t>[2], </a:t>
            </a:r>
            <a:r>
              <a:rPr lang="en-US" altLang="ko-KR" dirty="0" err="1" smtClean="0"/>
              <a:t>m_bTHREAD_UPDATE_YIELD_UP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m_bTHREAD_UPDATE_YIELD_ALLUP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m_nPrevStepAuto</a:t>
            </a:r>
            <a:endParaRPr lang="en-US" altLang="ko-KR" b="1" dirty="0" smtClean="0"/>
          </a:p>
          <a:p>
            <a:r>
              <a:rPr lang="en-US" altLang="ko-KR" dirty="0" err="1" smtClean="0"/>
              <a:t>m_bInitAuto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m_bSkipAlign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m_bFailAlign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m_bReMark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m_nMkStrip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m_bRejectDone</a:t>
            </a:r>
            <a:r>
              <a:rPr lang="en-US" altLang="ko-KR" dirty="0" smtClean="0"/>
              <a:t>, m_nSaveMk0Img, m_nSaveMk1Img, </a:t>
            </a:r>
          </a:p>
          <a:p>
            <a:r>
              <a:rPr lang="en-US" altLang="ko-KR" dirty="0" err="1" smtClean="0"/>
              <a:t>m_bTHREAD_REELMAP_YIELD_UP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m_bTHREAD_REELMAP_YIELD_ITS</a:t>
            </a:r>
            <a:endParaRPr lang="en-US" altLang="ko-KR" dirty="0" smtClean="0"/>
          </a:p>
          <a:p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m_bAnswer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BtnStatus.EngAuto.IsOnMking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BtnStatus.EngAuto.IsMkDone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smtClean="0"/>
              <a:t>BtnStatus.EngAuto.IsOnRead2d, </a:t>
            </a:r>
            <a:r>
              <a:rPr lang="en-US" altLang="ko-KR" dirty="0" err="1"/>
              <a:t>pDoc</a:t>
            </a:r>
            <a:r>
              <a:rPr lang="en-US" altLang="ko-KR"/>
              <a:t>-&gt;BtnStatus.EngAuto.IsRead2dDone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731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8186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stEngrave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smtClean="0"/>
              <a:t>BOOL </a:t>
            </a:r>
            <a:r>
              <a:rPr lang="en-US" altLang="ko-KR" sz="1000" dirty="0" err="1"/>
              <a:t>IsOnMking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, IsOnRead2d, IsRead2dDone;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stEngrave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IsOnMking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 = FALSE; IsOnRead2d = FALSE; IsRead2dDone = FALSE;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};</a:t>
            </a:r>
          </a:p>
          <a:p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627120" y="1690688"/>
            <a:ext cx="85648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stThread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</a:t>
            </a:r>
            <a:r>
              <a:rPr lang="en-US" altLang="ko-KR" sz="1000" dirty="0"/>
              <a:t>, bTHREAD_SHIFT2MK;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bTHREAD_UPDATE_REELMAP_ALLDN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bTHREAD_UPDATE_REELMAP_INNER_DN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bTHREAD_DISP_DEF_INNER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[2], </a:t>
            </a:r>
            <a:r>
              <a:rPr lang="en-US" altLang="ko-KR" sz="1000" dirty="0" err="1"/>
              <a:t>bTHREAD_UPDATE_YIELD_UP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bTHREAD_REELMAP_YIELD_ITS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nStepTHREAD_DISP_DEF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stThread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bTHREAD_DISP_DEF</a:t>
            </a:r>
            <a:r>
              <a:rPr lang="en-US" altLang="ko-KR" sz="1000" dirty="0"/>
              <a:t> = FALSE; bTHREAD_SHIFT2MK = FALSE;</a:t>
            </a:r>
          </a:p>
          <a:p>
            <a:r>
              <a:rPr lang="en-US" altLang="ko-KR" sz="1000" dirty="0" err="1"/>
              <a:t>bTHREAD_UPDATE_REELMAP_UP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FALSE;bTHREAD_UPDATE_REELMAP_ALLDN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FALSE;bTHREAD_UPDATE_REELMAP_INNER_DN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bTHREAD_DISP_DEF_INNER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bTHREAD_UPDATAE_YIELD</a:t>
            </a:r>
            <a:r>
              <a:rPr lang="en-US" altLang="ko-KR" sz="1000" dirty="0"/>
              <a:t>[0] = FALSE;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[1] = FALSE; </a:t>
            </a:r>
          </a:p>
          <a:p>
            <a:r>
              <a:rPr lang="en-US" altLang="ko-KR" sz="1000" dirty="0" err="1"/>
              <a:t>bTHREAD_UPDATE_YIELD_UP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bTHREAD_REELMAP_YIELD_ITS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nStepTHREAD_DISP_DEF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981504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60553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stGeneral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bLotEnd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bLastProcFromEng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bContDiffLot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bUpdateYield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bSkipAlign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bFailAlign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bReMark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nLotEndAuto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nLastProcAuto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nPrevStepAutom_bInitAuto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, nSaveMk0Img, nSaveMk1Img;</a:t>
            </a:r>
          </a:p>
          <a:p>
            <a:endParaRPr lang="ko-KR" altLang="en-US" sz="1000" dirty="0"/>
          </a:p>
          <a:p>
            <a:r>
              <a:rPr lang="en-US" altLang="ko-KR" sz="1000" i="1" dirty="0" err="1"/>
              <a:t>CString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sNewLotUp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stGeneral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bLotEnd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bLastProcFromEng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bContDiffLot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bUpdateYield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bSkipAlign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bFailAlign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bReMark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nLotEndAuto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 = 0; </a:t>
            </a:r>
          </a:p>
          <a:p>
            <a:r>
              <a:rPr lang="en-US" altLang="ko-KR" sz="1000" dirty="0" err="1"/>
              <a:t>nLastProcAuto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 err="1"/>
              <a:t>nPrevStepAutom_bInitAuto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nSaveMk0Img = 0; nSaveMk1Img = 0;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sNewLotUp</a:t>
            </a:r>
            <a:r>
              <a:rPr lang="en-US" altLang="ko-KR" sz="1000" dirty="0"/>
              <a:t> = </a:t>
            </a:r>
            <a:r>
              <a:rPr lang="en-US" altLang="ko-KR" sz="1000" i="1" dirty="0"/>
              <a:t>_T</a:t>
            </a:r>
            <a:r>
              <a:rPr lang="en-US" altLang="ko-KR" sz="1000" dirty="0"/>
              <a:t>("");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546939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1026" name="Picture 2" descr="https://miro.medium.com/v2/resize:fit:638/1*eo4nk-2MQM0HaCRkRtVvw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0020"/>
            <a:ext cx="5791485" cy="28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 err="1">
                <a:solidFill>
                  <a:srgbClr val="3A3B3B"/>
                </a:solidFill>
                <a:latin typeface="sohne"/>
              </a:rPr>
              <a:t>핀맵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4" y="2060020"/>
            <a:ext cx="3615501" cy="40855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79" y="5109599"/>
            <a:ext cx="2514506" cy="14770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51013" y="6145586"/>
            <a:ext cx="2364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최소 </a:t>
            </a:r>
            <a:r>
              <a:rPr lang="en-US" altLang="ko-KR" b="1" dirty="0" smtClean="0">
                <a:solidFill>
                  <a:srgbClr val="3A3B3B"/>
                </a:solidFill>
                <a:latin typeface="sohne"/>
              </a:rPr>
              <a:t>3</a:t>
            </a:r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가닥 연결 가능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134675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2050" name="Picture 2" descr="https://miro.medium.com/v2/resize:fit:656/1*KfhxoKNwcFxPamSS7RBiY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5886"/>
            <a:ext cx="5519510" cy="286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결선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5886"/>
            <a:ext cx="5643638" cy="35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65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3074" name="Picture 2" descr="https://miro.medium.com/v2/resize:fit:536/1*-5TfFtV_2k4yN6W1l5Iup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90162"/>
            <a:ext cx="6806349" cy="309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전압 레벨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8524" y="3654702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주의사항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양단간 </a:t>
            </a:r>
            <a:r>
              <a:rPr lang="en-US" altLang="ko-KR" dirty="0" smtClean="0">
                <a:solidFill>
                  <a:srgbClr val="FF0000"/>
                </a:solidFill>
              </a:rPr>
              <a:t>0V </a:t>
            </a:r>
            <a:r>
              <a:rPr lang="ko-KR" altLang="en-US" dirty="0" smtClean="0">
                <a:solidFill>
                  <a:srgbClr val="FF0000"/>
                </a:solidFill>
              </a:rPr>
              <a:t>공통 접지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25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098" name="Picture 2" descr="https://miro.medium.com/v2/resize:fit:554/1*gB9u8y3llhOImyiOPFaC0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3" y="1690688"/>
            <a:ext cx="35979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A3B3B"/>
                </a:solidFill>
                <a:latin typeface="sohne"/>
              </a:rPr>
              <a:t>통신속도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4100" name="Picture 4" descr="https://miro.medium.com/v2/resize:fit:2292/1*fbN-b27faATkBqF7rDwwC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41" y="1690688"/>
            <a:ext cx="5824453" cy="272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0068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74" y="1825625"/>
            <a:ext cx="81406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5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767"/>
                </a:solidFill>
                <a:latin typeface="sohne"/>
              </a:rPr>
              <a:t>RS232</a:t>
            </a:r>
            <a:r>
              <a:rPr lang="ko-KR" altLang="en-US" dirty="0">
                <a:solidFill>
                  <a:srgbClr val="666767"/>
                </a:solidFill>
                <a:latin typeface="sohne"/>
              </a:rPr>
              <a:t>통신 프레임 구조</a:t>
            </a:r>
            <a:endParaRPr lang="ko-KR" altLang="en-US" dirty="0"/>
          </a:p>
        </p:txBody>
      </p:sp>
      <p:pic>
        <p:nvPicPr>
          <p:cNvPr id="5122" name="Picture 2" descr="https://miro.medium.com/v2/resize:fit:700/1*LSJLTpo2JBHX3KwCDg2BD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2276806"/>
            <a:ext cx="8888889" cy="6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1555" y="3016251"/>
            <a:ext cx="9393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하드웨어에 할당된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DATA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시리얼통신으로 데이터를 전송할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BIT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(8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이 대중적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PARITY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합으로 데이터의 오류 검사 비트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(CRC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검사로 대체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STOP BIT: STOP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RTS(Request to pin)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핀과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CTS(Clear to Send)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데이터부하가 많아 질 경우 </a:t>
            </a:r>
            <a:r>
              <a:rPr lang="ko-KR" altLang="en-US" sz="1200" dirty="0" err="1">
                <a:solidFill>
                  <a:srgbClr val="3A3B3B"/>
                </a:solidFill>
                <a:latin typeface="source-serif-pro"/>
              </a:rPr>
              <a:t>송신측에서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 보내는 데이터의 흐름을 제한하기 위해 사용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  <a:endParaRPr lang="en-US" altLang="ko-KR" sz="1200" b="0" i="0" dirty="0">
              <a:solidFill>
                <a:srgbClr val="3A3B3B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114640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15827</TotalTime>
  <Words>5043</Words>
  <Application>Microsoft Office PowerPoint</Application>
  <PresentationFormat>와이드스크린</PresentationFormat>
  <Paragraphs>1384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2" baseType="lpstr">
      <vt:lpstr>Arial Unicode MS</vt:lpstr>
      <vt:lpstr>sohne</vt:lpstr>
      <vt:lpstr>source-serif-pro</vt:lpstr>
      <vt:lpstr>굴림</vt:lpstr>
      <vt:lpstr>맑은 고딕</vt:lpstr>
      <vt:lpstr>Arial</vt:lpstr>
      <vt:lpstr>Times New Roman</vt:lpstr>
      <vt:lpstr>Office 테마</vt:lpstr>
      <vt:lpstr>R2R 프로그램 개발</vt:lpstr>
      <vt:lpstr>프로그램 개발 일정 (RTR 2차)</vt:lpstr>
      <vt:lpstr>2024년 불합리사항 프로그램개발 일정</vt:lpstr>
      <vt:lpstr>ROLL TO ROLL AOI (2022A119 혜성DS향) 제작일정</vt:lpstr>
      <vt:lpstr>프로그램 개발 일정 (진행사항)</vt:lpstr>
      <vt:lpstr>R2R 작업 모드</vt:lpstr>
      <vt:lpstr>검사진행시 작업 추가 옵션</vt:lpstr>
      <vt:lpstr>Feeding Sequence</vt:lpstr>
      <vt:lpstr>기존RTR + 2D 바코드(Laser 각인기 + 2D 바코드 리더기 + AlignCamera)</vt:lpstr>
      <vt:lpstr>2D 바코드(Laser 각인기 + 2D 바코드 리더기 + AlignCamera)</vt:lpstr>
      <vt:lpstr>PowerPoint 프레젠테이션</vt:lpstr>
      <vt:lpstr>PowerPoint 프레젠테이션</vt:lpstr>
      <vt:lpstr>PowerPoint 프레젠테이션</vt:lpstr>
      <vt:lpstr>동작 분류</vt:lpstr>
      <vt:lpstr>작업시작 시나리오</vt:lpstr>
      <vt:lpstr>PowerPoint 프레젠테이션</vt:lpstr>
      <vt:lpstr>PowerPoint 프레젠테이션</vt:lpstr>
      <vt:lpstr>각인기 초기 작업</vt:lpstr>
      <vt:lpstr>각인기 초기 작업</vt:lpstr>
      <vt:lpstr>SR-1000W (2D 코드 리더기)</vt:lpstr>
      <vt:lpstr>MD-X2500 (2D 코드 각인기)</vt:lpstr>
      <vt:lpstr>각인기 Setting</vt:lpstr>
      <vt:lpstr>각인기 수동조작</vt:lpstr>
      <vt:lpstr>Align Camera</vt:lpstr>
      <vt:lpstr>Align Camera</vt:lpstr>
      <vt:lpstr>Align Camera – Crevis</vt:lpstr>
      <vt:lpstr>Align Camera – Crevis</vt:lpstr>
      <vt:lpstr>Align Camera – Crevis</vt:lpstr>
      <vt:lpstr>4Point Align</vt:lpstr>
      <vt:lpstr>GvisMaster</vt:lpstr>
      <vt:lpstr>GvisMaster</vt:lpstr>
      <vt:lpstr>DTS (DB 데이터 다운로딩)</vt:lpstr>
      <vt:lpstr>DTS (DB 데이터 업로딩)</vt:lpstr>
      <vt:lpstr>Sequence (PLC연계)</vt:lpstr>
      <vt:lpstr>통신 프로토콜 (각인부와 마킹부 동기화)</vt:lpstr>
      <vt:lpstr>통신 프로토콜 (작업자 설정)</vt:lpstr>
      <vt:lpstr>통신 프로토콜 (자동상태)</vt:lpstr>
      <vt:lpstr>통신 프로토콜 (수동조작)</vt:lpstr>
      <vt:lpstr>통신 프로토콜 (데이타설정)</vt:lpstr>
      <vt:lpstr>Packet Flow Chart</vt:lpstr>
      <vt:lpstr>Packet 구조</vt:lpstr>
      <vt:lpstr>통신 프로토콜 (Command Code)</vt:lpstr>
      <vt:lpstr>통신 프로토콜 (CMD_SIGNAL)</vt:lpstr>
      <vt:lpstr>통신 프로토콜 (CMD_DATA)</vt:lpstr>
      <vt:lpstr>통신 프로토콜 (CMD_RETURN)</vt:lpstr>
      <vt:lpstr>통신 프로토콜 (CMD_STATUS)</vt:lpstr>
      <vt:lpstr>자동/수동 전환 스위치 변경</vt:lpstr>
      <vt:lpstr>내/외층 검사진행 모니터링</vt:lpstr>
      <vt:lpstr>내/외층 검사진행 모니터링</vt:lpstr>
      <vt:lpstr>내층모드</vt:lpstr>
      <vt:lpstr>ITS_CODE.txt 파일 내용</vt:lpstr>
      <vt:lpstr>외층모드</vt:lpstr>
      <vt:lpstr>ITS JOB 경로 리스트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통신 에러</vt:lpstr>
      <vt:lpstr>MDX-2000 통신 에러 목록</vt:lpstr>
      <vt:lpstr>MDX-2000 Cyclic 통신</vt:lpstr>
      <vt:lpstr>MDX-2000 Cyclic 통신</vt:lpstr>
      <vt:lpstr>제자리에서 이어가기</vt:lpstr>
      <vt:lpstr>Punch부 Status</vt:lpstr>
      <vt:lpstr>CStatusCurrent</vt:lpstr>
      <vt:lpstr>CStatusCurrent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6Layer Feeding Sequence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R2R 작업시나리오</dc:title>
  <dc:creator>freeelec</dc:creator>
  <cp:lastModifiedBy>신용대</cp:lastModifiedBy>
  <cp:revision>207</cp:revision>
  <dcterms:created xsi:type="dcterms:W3CDTF">2021-12-21T06:18:14Z</dcterms:created>
  <dcterms:modified xsi:type="dcterms:W3CDTF">2024-06-03T05:48:35Z</dcterms:modified>
</cp:coreProperties>
</file>